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9"/>
  </p:notesMasterIdLst>
  <p:handoutMasterIdLst>
    <p:handoutMasterId r:id="rId30"/>
  </p:handoutMasterIdLst>
  <p:sldIdLst>
    <p:sldId id="694" r:id="rId2"/>
    <p:sldId id="795" r:id="rId3"/>
    <p:sldId id="780" r:id="rId4"/>
    <p:sldId id="695" r:id="rId5"/>
    <p:sldId id="733" r:id="rId6"/>
    <p:sldId id="764" r:id="rId7"/>
    <p:sldId id="784" r:id="rId8"/>
    <p:sldId id="734" r:id="rId9"/>
    <p:sldId id="788" r:id="rId10"/>
    <p:sldId id="786" r:id="rId11"/>
    <p:sldId id="789" r:id="rId12"/>
    <p:sldId id="792" r:id="rId13"/>
    <p:sldId id="793" r:id="rId14"/>
    <p:sldId id="785" r:id="rId15"/>
    <p:sldId id="790" r:id="rId16"/>
    <p:sldId id="781" r:id="rId17"/>
    <p:sldId id="737" r:id="rId18"/>
    <p:sldId id="791" r:id="rId19"/>
    <p:sldId id="748" r:id="rId20"/>
    <p:sldId id="771" r:id="rId21"/>
    <p:sldId id="774" r:id="rId22"/>
    <p:sldId id="783" r:id="rId23"/>
    <p:sldId id="765" r:id="rId24"/>
    <p:sldId id="779" r:id="rId25"/>
    <p:sldId id="782" r:id="rId26"/>
    <p:sldId id="753" r:id="rId27"/>
    <p:sldId id="768" r:id="rId28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73E1A7D-2067-4F49-923F-389DB57A7F7C}">
          <p14:sldIdLst>
            <p14:sldId id="694"/>
            <p14:sldId id="795"/>
            <p14:sldId id="780"/>
            <p14:sldId id="695"/>
            <p14:sldId id="733"/>
            <p14:sldId id="764"/>
            <p14:sldId id="784"/>
            <p14:sldId id="734"/>
            <p14:sldId id="788"/>
            <p14:sldId id="786"/>
            <p14:sldId id="789"/>
            <p14:sldId id="792"/>
            <p14:sldId id="793"/>
            <p14:sldId id="785"/>
            <p14:sldId id="790"/>
            <p14:sldId id="781"/>
            <p14:sldId id="737"/>
            <p14:sldId id="791"/>
            <p14:sldId id="748"/>
            <p14:sldId id="771"/>
            <p14:sldId id="774"/>
            <p14:sldId id="783"/>
            <p14:sldId id="765"/>
            <p14:sldId id="779"/>
            <p14:sldId id="782"/>
            <p14:sldId id="753"/>
            <p14:sldId id="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F04"/>
    <a:srgbClr val="0000FF"/>
    <a:srgbClr val="FF1D1D"/>
    <a:srgbClr val="E84902"/>
    <a:srgbClr val="BC57D7"/>
    <a:srgbClr val="1F9200"/>
    <a:srgbClr val="990199"/>
    <a:srgbClr val="9A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5" autoAdjust="0"/>
    <p:restoredTop sz="94424" autoAdjust="0"/>
  </p:normalViewPr>
  <p:slideViewPr>
    <p:cSldViewPr>
      <p:cViewPr varScale="1">
        <p:scale>
          <a:sx n="115" d="100"/>
          <a:sy n="115" d="100"/>
        </p:scale>
        <p:origin x="15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58"/>
    </p:cViewPr>
  </p:sorterViewPr>
  <p:notesViewPr>
    <p:cSldViewPr>
      <p:cViewPr varScale="1">
        <p:scale>
          <a:sx n="70" d="100"/>
          <a:sy n="70" d="100"/>
        </p:scale>
        <p:origin x="-182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EC5C5-4447-4ED1-8DBC-36CE9CCD863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C11F556-162B-4499-BC53-E846F41F7014}">
      <dgm:prSet phldrT="[文字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altLang="en-US" sz="2500" smtClean="0"/>
            <a:t>I Watchman</a:t>
          </a:r>
        </a:p>
      </dgm:t>
    </dgm:pt>
    <dgm:pt modelId="{D6CC7751-9691-4DFC-B873-89E10D12AEB9}" type="parTrans" cxnId="{A848AB89-4545-4420-8FF3-F9A123F833FC}">
      <dgm:prSet/>
      <dgm:spPr/>
      <dgm:t>
        <a:bodyPr/>
        <a:lstStyle/>
        <a:p>
          <a:endParaRPr lang="zh-TW" altLang="en-US"/>
        </a:p>
      </dgm:t>
    </dgm:pt>
    <dgm:pt modelId="{44043334-5782-4236-B9F3-B6F5F29F4394}" type="sibTrans" cxnId="{A848AB89-4545-4420-8FF3-F9A123F833FC}">
      <dgm:prSet/>
      <dgm:spPr/>
      <dgm:t>
        <a:bodyPr/>
        <a:lstStyle/>
        <a:p>
          <a:endParaRPr lang="zh-TW" altLang="en-US"/>
        </a:p>
      </dgm:t>
    </dgm:pt>
    <dgm:pt modelId="{CAB4E141-801D-4194-9C4B-AD520C872BD9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500" smtClean="0"/>
            <a:t>創新</a:t>
          </a:r>
          <a:endParaRPr lang="en-US" altLang="zh-TW" sz="2500" smtClean="0"/>
        </a:p>
        <a:p>
          <a:r>
            <a:rPr lang="zh-TW" altLang="en-US" sz="1700" smtClean="0"/>
            <a:t>Snort本為入侵偵測系統，</a:t>
          </a:r>
          <a:r>
            <a:rPr lang="en-US" altLang="en-US" sz="1700" smtClean="0"/>
            <a:t>I Watchman</a:t>
          </a:r>
          <a:r>
            <a:rPr lang="zh-TW" altLang="en-US" sz="1700" smtClean="0"/>
            <a:t>改為區域網路防護使用。</a:t>
          </a:r>
          <a:endParaRPr lang="zh-TW" altLang="en-US" sz="1700"/>
        </a:p>
      </dgm:t>
    </dgm:pt>
    <dgm:pt modelId="{2D10826A-34B5-41AD-84E2-9EBF4E5090EE}" type="parTrans" cxnId="{E9235A54-ABC1-49CF-83A3-B3E565836598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888719F9-10D3-4164-82E0-A0F3F7392E96}" type="sibTrans" cxnId="{E9235A54-ABC1-49CF-83A3-B3E565836598}">
      <dgm:prSet/>
      <dgm:spPr/>
      <dgm:t>
        <a:bodyPr/>
        <a:lstStyle/>
        <a:p>
          <a:endParaRPr lang="zh-TW" altLang="en-US"/>
        </a:p>
      </dgm:t>
    </dgm:pt>
    <dgm:pt modelId="{EAFE378C-D98D-4798-97AF-C05B7CC24F74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altLang="zh-TW" sz="1700" smtClean="0"/>
        </a:p>
        <a:p>
          <a:r>
            <a:rPr lang="zh-TW" altLang="en-US" sz="2500" smtClean="0"/>
            <a:t>創意</a:t>
          </a:r>
          <a:endParaRPr lang="en-US" altLang="zh-TW" sz="2500" smtClean="0"/>
        </a:p>
        <a:p>
          <a:r>
            <a:rPr lang="zh-TW" altLang="en-US" sz="1700" smtClean="0"/>
            <a:t>Dhcpstarv本具攻擊性工具，</a:t>
          </a:r>
          <a:r>
            <a:rPr lang="en-US" altLang="en-US" sz="1700" smtClean="0"/>
            <a:t>I Watchman</a:t>
          </a:r>
          <a:r>
            <a:rPr lang="zh-TW" altLang="en-US" sz="1700" smtClean="0"/>
            <a:t>改為阻止惡意DHCP Server配發IP。</a:t>
          </a:r>
          <a:endParaRPr lang="en-US" altLang="zh-TW" sz="1700" smtClean="0"/>
        </a:p>
        <a:p>
          <a:endParaRPr lang="zh-TW" altLang="en-US" sz="1700"/>
        </a:p>
      </dgm:t>
    </dgm:pt>
    <dgm:pt modelId="{03A5247E-F57A-4B2B-97E2-481319E83548}" type="parTrans" cxnId="{DACC7409-AF7D-44F5-BDF4-6F5FF954042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0EC9E426-196E-4CA8-9399-8C1F8AE692AE}" type="sibTrans" cxnId="{DACC7409-AF7D-44F5-BDF4-6F5FF954042F}">
      <dgm:prSet/>
      <dgm:spPr/>
      <dgm:t>
        <a:bodyPr/>
        <a:lstStyle/>
        <a:p>
          <a:endParaRPr lang="zh-TW" altLang="en-US"/>
        </a:p>
      </dgm:t>
    </dgm:pt>
    <dgm:pt modelId="{D8AB4867-47A2-43CA-9D2F-483F3D7E172C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altLang="zh-TW" sz="2500" smtClean="0"/>
        </a:p>
        <a:p>
          <a:r>
            <a:rPr lang="zh-TW" altLang="en-US" sz="2500" smtClean="0"/>
            <a:t>創造</a:t>
          </a:r>
          <a:endParaRPr lang="en-US" altLang="zh-TW" sz="2500" smtClean="0"/>
        </a:p>
        <a:p>
          <a:r>
            <a:rPr lang="zh-TW" altLang="en-US" sz="1700" smtClean="0"/>
            <a:t>以Raspberry Pi建置開發，打造區域網路低成本DHCP Snooping環境。</a:t>
          </a:r>
          <a:endParaRPr lang="en-US" altLang="zh-TW" sz="1700" smtClean="0"/>
        </a:p>
        <a:p>
          <a:endParaRPr lang="zh-TW" altLang="en-US" sz="1900"/>
        </a:p>
      </dgm:t>
    </dgm:pt>
    <dgm:pt modelId="{B1254DCF-B333-45A2-9180-F2686FBBCCB7}" type="parTrans" cxnId="{709DC435-7953-4B45-AF9D-3FD0F39263D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956B0D49-5CDB-4EC3-81ED-F6D223A6D71D}" type="sibTrans" cxnId="{709DC435-7953-4B45-AF9D-3FD0F39263D4}">
      <dgm:prSet/>
      <dgm:spPr/>
      <dgm:t>
        <a:bodyPr/>
        <a:lstStyle/>
        <a:p>
          <a:endParaRPr lang="zh-TW" altLang="en-US"/>
        </a:p>
      </dgm:t>
    </dgm:pt>
    <dgm:pt modelId="{D173E028-5FFB-46DB-8E8E-4B939B4A2ACB}" type="pres">
      <dgm:prSet presAssocID="{5A3EC5C5-4447-4ED1-8DBC-36CE9CCD863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FF0CD57-717F-4971-851F-C8C51865B81B}" type="pres">
      <dgm:prSet presAssocID="{0C11F556-162B-4499-BC53-E846F41F7014}" presName="centerShape" presStyleLbl="node0" presStyleIdx="0" presStyleCnt="1" custScaleX="110795" custScaleY="112464" custLinFactNeighborY="1169"/>
      <dgm:spPr/>
      <dgm:t>
        <a:bodyPr/>
        <a:lstStyle/>
        <a:p>
          <a:endParaRPr lang="zh-TW" altLang="en-US"/>
        </a:p>
      </dgm:t>
    </dgm:pt>
    <dgm:pt modelId="{1ACF7955-C1EE-4887-875E-00A960465224}" type="pres">
      <dgm:prSet presAssocID="{2D10826A-34B5-41AD-84E2-9EBF4E5090EE}" presName="parTrans" presStyleLbl="bgSibTrans2D1" presStyleIdx="0" presStyleCnt="3" custLinFactNeighborX="1824" custLinFactNeighborY="12269"/>
      <dgm:spPr/>
      <dgm:t>
        <a:bodyPr/>
        <a:lstStyle/>
        <a:p>
          <a:endParaRPr lang="zh-TW" altLang="en-US"/>
        </a:p>
      </dgm:t>
    </dgm:pt>
    <dgm:pt modelId="{00A23DD5-60CB-4C44-9CD7-AB115B744BA4}" type="pres">
      <dgm:prSet presAssocID="{CAB4E141-801D-4194-9C4B-AD520C872BD9}" presName="node" presStyleLbl="node1" presStyleIdx="0" presStyleCnt="3" custScaleY="136369" custRadScaleRad="107186" custRadScaleInc="860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70EBF-C5E1-4062-A181-C290E6723474}" type="pres">
      <dgm:prSet presAssocID="{03A5247E-F57A-4B2B-97E2-481319E83548}" presName="parTrans" presStyleLbl="bgSibTrans2D1" presStyleIdx="1" presStyleCnt="3"/>
      <dgm:spPr/>
      <dgm:t>
        <a:bodyPr/>
        <a:lstStyle/>
        <a:p>
          <a:endParaRPr lang="zh-TW" altLang="en-US"/>
        </a:p>
      </dgm:t>
    </dgm:pt>
    <dgm:pt modelId="{AD19224F-7C46-488D-9E36-227AF06D7263}" type="pres">
      <dgm:prSet presAssocID="{EAFE378C-D98D-4798-97AF-C05B7CC24F74}" presName="node" presStyleLbl="node1" presStyleIdx="1" presStyleCnt="3" custScaleX="1299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4CD645-7264-45AB-892D-27C506B8B77A}" type="pres">
      <dgm:prSet presAssocID="{B1254DCF-B333-45A2-9180-F2686FBBCCB7}" presName="parTrans" presStyleLbl="bgSibTrans2D1" presStyleIdx="2" presStyleCnt="3" custLinFactNeighborX="-1966" custLinFactNeighborY="11211"/>
      <dgm:spPr/>
      <dgm:t>
        <a:bodyPr/>
        <a:lstStyle/>
        <a:p>
          <a:endParaRPr lang="zh-TW" altLang="en-US"/>
        </a:p>
      </dgm:t>
    </dgm:pt>
    <dgm:pt modelId="{D45CDF2C-6ECD-47BE-8297-07B04DC52599}" type="pres">
      <dgm:prSet presAssocID="{D8AB4867-47A2-43CA-9D2F-483F3D7E172C}" presName="node" presStyleLbl="node1" presStyleIdx="2" presStyleCnt="3" custScaleY="142773" custRadScaleRad="103556" custRadScaleInc="-453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4AFD004-CB5E-43EA-8F0D-E1954CCC87AD}" type="presOf" srcId="{D8AB4867-47A2-43CA-9D2F-483F3D7E172C}" destId="{D45CDF2C-6ECD-47BE-8297-07B04DC52599}" srcOrd="0" destOrd="0" presId="urn:microsoft.com/office/officeart/2005/8/layout/radial4"/>
    <dgm:cxn modelId="{50D30746-7796-48E5-9013-94523F70E66B}" type="presOf" srcId="{CAB4E141-801D-4194-9C4B-AD520C872BD9}" destId="{00A23DD5-60CB-4C44-9CD7-AB115B744BA4}" srcOrd="0" destOrd="0" presId="urn:microsoft.com/office/officeart/2005/8/layout/radial4"/>
    <dgm:cxn modelId="{CE9D9BDA-EC36-4742-9083-E8CCC7C2AC22}" type="presOf" srcId="{EAFE378C-D98D-4798-97AF-C05B7CC24F74}" destId="{AD19224F-7C46-488D-9E36-227AF06D7263}" srcOrd="0" destOrd="0" presId="urn:microsoft.com/office/officeart/2005/8/layout/radial4"/>
    <dgm:cxn modelId="{B4E78B72-5605-461B-8291-E52057AE3258}" type="presOf" srcId="{B1254DCF-B333-45A2-9180-F2686FBBCCB7}" destId="{0D4CD645-7264-45AB-892D-27C506B8B77A}" srcOrd="0" destOrd="0" presId="urn:microsoft.com/office/officeart/2005/8/layout/radial4"/>
    <dgm:cxn modelId="{DACC7409-AF7D-44F5-BDF4-6F5FF954042F}" srcId="{0C11F556-162B-4499-BC53-E846F41F7014}" destId="{EAFE378C-D98D-4798-97AF-C05B7CC24F74}" srcOrd="1" destOrd="0" parTransId="{03A5247E-F57A-4B2B-97E2-481319E83548}" sibTransId="{0EC9E426-196E-4CA8-9399-8C1F8AE692AE}"/>
    <dgm:cxn modelId="{F98CCDE7-8AB6-4255-838C-4462B0F08634}" type="presOf" srcId="{0C11F556-162B-4499-BC53-E846F41F7014}" destId="{3FF0CD57-717F-4971-851F-C8C51865B81B}" srcOrd="0" destOrd="0" presId="urn:microsoft.com/office/officeart/2005/8/layout/radial4"/>
    <dgm:cxn modelId="{4644B093-4E17-4632-99C3-14121D04D94D}" type="presOf" srcId="{03A5247E-F57A-4B2B-97E2-481319E83548}" destId="{A2E70EBF-C5E1-4062-A181-C290E6723474}" srcOrd="0" destOrd="0" presId="urn:microsoft.com/office/officeart/2005/8/layout/radial4"/>
    <dgm:cxn modelId="{A848AB89-4545-4420-8FF3-F9A123F833FC}" srcId="{5A3EC5C5-4447-4ED1-8DBC-36CE9CCD8636}" destId="{0C11F556-162B-4499-BC53-E846F41F7014}" srcOrd="0" destOrd="0" parTransId="{D6CC7751-9691-4DFC-B873-89E10D12AEB9}" sibTransId="{44043334-5782-4236-B9F3-B6F5F29F4394}"/>
    <dgm:cxn modelId="{E9235A54-ABC1-49CF-83A3-B3E565836598}" srcId="{0C11F556-162B-4499-BC53-E846F41F7014}" destId="{CAB4E141-801D-4194-9C4B-AD520C872BD9}" srcOrd="0" destOrd="0" parTransId="{2D10826A-34B5-41AD-84E2-9EBF4E5090EE}" sibTransId="{888719F9-10D3-4164-82E0-A0F3F7392E96}"/>
    <dgm:cxn modelId="{715F796E-4C74-488E-9CA8-2C3D0A9F8C03}" type="presOf" srcId="{5A3EC5C5-4447-4ED1-8DBC-36CE9CCD8636}" destId="{D173E028-5FFB-46DB-8E8E-4B939B4A2ACB}" srcOrd="0" destOrd="0" presId="urn:microsoft.com/office/officeart/2005/8/layout/radial4"/>
    <dgm:cxn modelId="{2D644607-F8A6-4D7F-90DB-0B8447F972BD}" type="presOf" srcId="{2D10826A-34B5-41AD-84E2-9EBF4E5090EE}" destId="{1ACF7955-C1EE-4887-875E-00A960465224}" srcOrd="0" destOrd="0" presId="urn:microsoft.com/office/officeart/2005/8/layout/radial4"/>
    <dgm:cxn modelId="{709DC435-7953-4B45-AF9D-3FD0F39263D4}" srcId="{0C11F556-162B-4499-BC53-E846F41F7014}" destId="{D8AB4867-47A2-43CA-9D2F-483F3D7E172C}" srcOrd="2" destOrd="0" parTransId="{B1254DCF-B333-45A2-9180-F2686FBBCCB7}" sibTransId="{956B0D49-5CDB-4EC3-81ED-F6D223A6D71D}"/>
    <dgm:cxn modelId="{1685841D-1921-4D4E-8DC4-0903E2BCBDF1}" type="presParOf" srcId="{D173E028-5FFB-46DB-8E8E-4B939B4A2ACB}" destId="{3FF0CD57-717F-4971-851F-C8C51865B81B}" srcOrd="0" destOrd="0" presId="urn:microsoft.com/office/officeart/2005/8/layout/radial4"/>
    <dgm:cxn modelId="{598EF395-FADB-472D-B7B3-454B28FE04E9}" type="presParOf" srcId="{D173E028-5FFB-46DB-8E8E-4B939B4A2ACB}" destId="{1ACF7955-C1EE-4887-875E-00A960465224}" srcOrd="1" destOrd="0" presId="urn:microsoft.com/office/officeart/2005/8/layout/radial4"/>
    <dgm:cxn modelId="{1F9FAEB0-F568-4EF6-8E58-14A35022996A}" type="presParOf" srcId="{D173E028-5FFB-46DB-8E8E-4B939B4A2ACB}" destId="{00A23DD5-60CB-4C44-9CD7-AB115B744BA4}" srcOrd="2" destOrd="0" presId="urn:microsoft.com/office/officeart/2005/8/layout/radial4"/>
    <dgm:cxn modelId="{6A76808A-0BA0-4729-9460-B11C43BB29C3}" type="presParOf" srcId="{D173E028-5FFB-46DB-8E8E-4B939B4A2ACB}" destId="{A2E70EBF-C5E1-4062-A181-C290E6723474}" srcOrd="3" destOrd="0" presId="urn:microsoft.com/office/officeart/2005/8/layout/radial4"/>
    <dgm:cxn modelId="{5FAEF175-3738-4B78-A804-513E1C3706E6}" type="presParOf" srcId="{D173E028-5FFB-46DB-8E8E-4B939B4A2ACB}" destId="{AD19224F-7C46-488D-9E36-227AF06D7263}" srcOrd="4" destOrd="0" presId="urn:microsoft.com/office/officeart/2005/8/layout/radial4"/>
    <dgm:cxn modelId="{05873C2A-C0DA-4101-8E7B-DE266EC0C00A}" type="presParOf" srcId="{D173E028-5FFB-46DB-8E8E-4B939B4A2ACB}" destId="{0D4CD645-7264-45AB-892D-27C506B8B77A}" srcOrd="5" destOrd="0" presId="urn:microsoft.com/office/officeart/2005/8/layout/radial4"/>
    <dgm:cxn modelId="{ADC6E087-688A-4CE7-AC32-C613D8B24CA7}" type="presParOf" srcId="{D173E028-5FFB-46DB-8E8E-4B939B4A2ACB}" destId="{D45CDF2C-6ECD-47BE-8297-07B04DC52599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0CD57-717F-4971-851F-C8C51865B81B}">
      <dsp:nvSpPr>
        <dsp:cNvPr id="0" name=""/>
        <dsp:cNvSpPr/>
      </dsp:nvSpPr>
      <dsp:spPr>
        <a:xfrm>
          <a:off x="2952322" y="2623427"/>
          <a:ext cx="2520290" cy="255825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I Watchman</a:t>
          </a:r>
        </a:p>
      </dsp:txBody>
      <dsp:txXfrm>
        <a:off x="3321410" y="2998075"/>
        <a:ext cx="1782114" cy="1808959"/>
      </dsp:txXfrm>
    </dsp:sp>
    <dsp:sp modelId="{1ACF7955-C1EE-4887-875E-00A960465224}">
      <dsp:nvSpPr>
        <dsp:cNvPr id="0" name=""/>
        <dsp:cNvSpPr/>
      </dsp:nvSpPr>
      <dsp:spPr>
        <a:xfrm rot="13209672">
          <a:off x="1473310" y="2138639"/>
          <a:ext cx="1948749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00A23DD5-60CB-4C44-9CD7-AB115B744BA4}">
      <dsp:nvSpPr>
        <dsp:cNvPr id="0" name=""/>
        <dsp:cNvSpPr/>
      </dsp:nvSpPr>
      <dsp:spPr>
        <a:xfrm>
          <a:off x="586992" y="576063"/>
          <a:ext cx="2160996" cy="235754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創新</a:t>
          </a: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Snort本為入侵偵測系統，</a:t>
          </a:r>
          <a:r>
            <a:rPr lang="en-US" altLang="en-US" sz="1700" kern="1200" smtClean="0"/>
            <a:t>I Watchman</a:t>
          </a:r>
          <a:r>
            <a:rPr lang="zh-TW" altLang="en-US" sz="1700" kern="1200" smtClean="0"/>
            <a:t>改為區域網路防護使用。</a:t>
          </a:r>
          <a:endParaRPr lang="zh-TW" altLang="en-US" sz="1700" kern="1200"/>
        </a:p>
      </dsp:txBody>
      <dsp:txXfrm>
        <a:off x="650285" y="639356"/>
        <a:ext cx="2034410" cy="2230956"/>
      </dsp:txXfrm>
    </dsp:sp>
    <dsp:sp modelId="{A2E70EBF-C5E1-4062-A181-C290E6723474}">
      <dsp:nvSpPr>
        <dsp:cNvPr id="0" name=""/>
        <dsp:cNvSpPr/>
      </dsp:nvSpPr>
      <dsp:spPr>
        <a:xfrm rot="16200000">
          <a:off x="3348869" y="1335155"/>
          <a:ext cx="1727196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AD19224F-7C46-488D-9E36-227AF06D7263}">
      <dsp:nvSpPr>
        <dsp:cNvPr id="0" name=""/>
        <dsp:cNvSpPr/>
      </dsp:nvSpPr>
      <dsp:spPr>
        <a:xfrm>
          <a:off x="2808306" y="-68691"/>
          <a:ext cx="2808322" cy="17287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17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創意</a:t>
          </a:r>
          <a:endParaRPr lang="en-US" altLang="zh-TW" sz="25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Dhcpstarv本具攻擊性工具，</a:t>
          </a:r>
          <a:r>
            <a:rPr lang="en-US" altLang="en-US" sz="1700" kern="1200" smtClean="0"/>
            <a:t>I Watchman</a:t>
          </a:r>
          <a:r>
            <a:rPr lang="zh-TW" altLang="en-US" sz="1700" kern="1200" smtClean="0"/>
            <a:t>改為阻止惡意DHCP Server配發IP。</a:t>
          </a:r>
          <a:endParaRPr lang="en-US" altLang="zh-TW" sz="17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2858941" y="-18056"/>
        <a:ext cx="2707052" cy="1627526"/>
      </dsp:txXfrm>
    </dsp:sp>
    <dsp:sp modelId="{0D4CD645-7264-45AB-892D-27C506B8B77A}">
      <dsp:nvSpPr>
        <dsp:cNvPr id="0" name=""/>
        <dsp:cNvSpPr/>
      </dsp:nvSpPr>
      <dsp:spPr>
        <a:xfrm rot="19336848">
          <a:off x="5070852" y="2246491"/>
          <a:ext cx="1842917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D45CDF2C-6ECD-47BE-8297-07B04DC52599}">
      <dsp:nvSpPr>
        <dsp:cNvPr id="0" name=""/>
        <dsp:cNvSpPr/>
      </dsp:nvSpPr>
      <dsp:spPr>
        <a:xfrm>
          <a:off x="5676936" y="700091"/>
          <a:ext cx="2160996" cy="246825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創造</a:t>
          </a: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以Raspberry Pi建置開發，打造區域網路低成本DHCP Snooping環境。</a:t>
          </a:r>
          <a:endParaRPr lang="en-US" altLang="zh-TW" sz="17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900" kern="1200"/>
        </a:p>
      </dsp:txBody>
      <dsp:txXfrm>
        <a:off x="5740229" y="763384"/>
        <a:ext cx="2034410" cy="2341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7DA18-DAFA-471C-861B-A73EA374DD80}" type="datetimeFigureOut">
              <a:rPr lang="zh-TW" altLang="en-US" smtClean="0"/>
              <a:pPr/>
              <a:t>2015/5/15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7AA3A-47EF-4544-91F6-D84F4C7EBFA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295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5E0A-3BCD-4175-A5E3-2D77AC564F6E}" type="datetimeFigureOut">
              <a:rPr lang="zh-TW" altLang="en-US" smtClean="0"/>
              <a:pPr/>
              <a:t>2015/5/15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A66E7-39DD-43DD-8F4A-0FECCCB6AC8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2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A66E7-39DD-43DD-8F4A-0FECCCB6AC84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39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3533779"/>
            <a:ext cx="9144000" cy="542925"/>
          </a:xfrm>
          <a:prstGeom prst="rect">
            <a:avLst/>
          </a:prstGeom>
          <a:solidFill>
            <a:srgbClr val="333333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2781300"/>
            <a:ext cx="9144000" cy="503238"/>
          </a:xfrm>
          <a:prstGeom prst="rect">
            <a:avLst/>
          </a:prstGeom>
          <a:solidFill>
            <a:srgbClr val="003366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1844679"/>
            <a:ext cx="9144000" cy="1008063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3284542"/>
            <a:ext cx="9144000" cy="261937"/>
          </a:xfrm>
          <a:prstGeom prst="rect">
            <a:avLst/>
          </a:prstGeom>
          <a:solidFill>
            <a:srgbClr val="333333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076700"/>
            <a:ext cx="9144000" cy="27813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400098" y="979767"/>
            <a:ext cx="5078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8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ISAC</a:t>
            </a:r>
            <a:r>
              <a:rPr lang="zh-TW" altLang="en-US" sz="18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教育學術資安資訊分享與分析中心研發專案</a:t>
            </a: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0" y="1"/>
            <a:ext cx="9144000" cy="18446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1700217"/>
            <a:ext cx="6980238" cy="1470025"/>
          </a:xfrm>
        </p:spPr>
        <p:txBody>
          <a:bodyPr/>
          <a:lstStyle>
            <a:lvl1pPr>
              <a:defRPr>
                <a:latin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81529"/>
            <a:ext cx="6400800" cy="1057275"/>
          </a:xfrm>
        </p:spPr>
        <p:txBody>
          <a:bodyPr/>
          <a:lstStyle>
            <a:lvl1pPr marL="0" indent="0" algn="ctr">
              <a:buFontTx/>
              <a:buNone/>
              <a:defRPr b="0">
                <a:latin typeface="微軟正黑體" pitchFamily="34" charset="-120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8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2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1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6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1313" y="333379"/>
            <a:ext cx="2078037" cy="60483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2" y="333379"/>
            <a:ext cx="6081713" cy="60483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828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0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1" y="333379"/>
            <a:ext cx="8312150" cy="60483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822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4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142875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  <a:endParaRPr lang="zh-TW" altLang="en-US" noProof="0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03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88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142875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855788"/>
            <a:ext cx="4038600" cy="45259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55788"/>
            <a:ext cx="4038600" cy="45259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0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1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8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18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72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1"/>
          <p:cNvSpPr txBox="1">
            <a:spLocks/>
          </p:cNvSpPr>
          <p:nvPr/>
        </p:nvSpPr>
        <p:spPr bwMode="auto">
          <a:xfrm>
            <a:off x="8532815" y="6381750"/>
            <a:ext cx="611187" cy="5032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fld id="{E6C80F39-58AF-4319-846E-E2F4AEA1D12C}" type="slidenum">
              <a:rPr lang="en-US" altLang="zh-TW" sz="2400" smtClean="0"/>
              <a:pPr eaLnBrk="1" hangingPunct="1">
                <a:defRPr/>
              </a:pPr>
              <a:t>‹#›</a:t>
            </a:fld>
            <a:endParaRPr lang="en-US" altLang="zh-TW" sz="240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557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557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38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96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77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135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44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1"/>
          <p:cNvSpPr txBox="1">
            <a:spLocks/>
          </p:cNvSpPr>
          <p:nvPr/>
        </p:nvSpPr>
        <p:spPr bwMode="auto">
          <a:xfrm>
            <a:off x="8532815" y="6381750"/>
            <a:ext cx="611187" cy="5032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fld id="{91DB8C3B-7DE8-4907-BB52-7EF7D791EC48}" type="slidenum">
              <a:rPr lang="en-US" altLang="zh-TW" sz="2400" smtClean="0"/>
              <a:pPr eaLnBrk="1" hangingPunct="1">
                <a:defRPr/>
              </a:pPr>
              <a:t>‹#›</a:t>
            </a:fld>
            <a:endParaRPr lang="en-US" altLang="zh-TW" sz="240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8675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8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7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 b="1" u="sng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27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"/>
            <a:ext cx="91440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578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2815" y="6381750"/>
            <a:ext cx="611187" cy="503238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latin typeface="Arial" pitchFamily="34" charset="0"/>
                <a:ea typeface="新細明體" pitchFamily="18" charset="-120"/>
              </a:defRPr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07" y="1772818"/>
            <a:ext cx="8924801" cy="1152723"/>
          </a:xfrm>
        </p:spPr>
        <p:txBody>
          <a:bodyPr/>
          <a:lstStyle/>
          <a:p>
            <a:r>
              <a:rPr lang="en-US" altLang="zh-TW" dirty="0"/>
              <a:t>DHCP snooping on Raspberry Pi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24128" y="4653139"/>
            <a:ext cx="2880320" cy="180811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sz="2400" dirty="0"/>
              <a:t>組員</a:t>
            </a:r>
            <a:endParaRPr lang="en-US" altLang="zh-TW" sz="2400" dirty="0"/>
          </a:p>
          <a:p>
            <a:r>
              <a:rPr lang="zh-TW" altLang="zh-TW" sz="2400" dirty="0"/>
              <a:t>蔡龍佑</a:t>
            </a:r>
          </a:p>
          <a:p>
            <a:r>
              <a:rPr lang="zh-TW" altLang="zh-TW" sz="2400" dirty="0"/>
              <a:t>黃鴻碩</a:t>
            </a:r>
          </a:p>
          <a:p>
            <a:r>
              <a:rPr lang="zh-TW" altLang="zh-TW" sz="2400" dirty="0"/>
              <a:t>許嘉修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4"/>
            <a:ext cx="5378808" cy="37147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3568" y="548680"/>
            <a:ext cx="7920880" cy="101566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1003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I  Watchm</a:t>
            </a:r>
            <a:r>
              <a:rPr lang="en-US" altLang="zh-TW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a</a:t>
            </a:r>
            <a:r>
              <a:rPr lang="zh-TW" altLang="en-US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n</a:t>
            </a:r>
            <a:endParaRPr lang="zh-TW" altLang="en-US" sz="6000" b="1">
              <a:ln w="66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rgbClr val="F64F04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164288" y="77770"/>
            <a:ext cx="1663096" cy="20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解決方案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27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48" y="1340493"/>
            <a:ext cx="6700931" cy="504125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4" name="標題 1"/>
          <p:cNvSpPr txBox="1">
            <a:spLocks/>
          </p:cNvSpPr>
          <p:nvPr/>
        </p:nvSpPr>
        <p:spPr bwMode="auto">
          <a:xfrm>
            <a:off x="1" y="98103"/>
            <a:ext cx="291581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smtClean="0">
                <a:latin typeface="Times New Roman"/>
                <a:ea typeface="新細明體"/>
              </a:rPr>
              <a:t>I</a:t>
            </a:r>
            <a:r>
              <a:rPr lang="zh-TW" altLang="en-US" sz="4000" smtClean="0">
                <a:latin typeface="Times New Roman"/>
                <a:ea typeface="新細明體"/>
              </a:rPr>
              <a:t> </a:t>
            </a:r>
            <a:r>
              <a:rPr lang="en-US" altLang="zh-TW" sz="4000" smtClean="0">
                <a:latin typeface="Times New Roman"/>
                <a:ea typeface="新細明體"/>
              </a:rPr>
              <a:t>Watchman</a:t>
            </a:r>
            <a:endParaRPr lang="en-US" altLang="zh-TW" sz="4000" dirty="0">
              <a:latin typeface="Times New Roman"/>
              <a:ea typeface="新細明體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843808" y="203210"/>
            <a:ext cx="6300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solidFill>
                  <a:schemeClr val="bg1"/>
                </a:solidFill>
              </a:rPr>
              <a:t>1</a:t>
            </a:r>
            <a:r>
              <a:rPr lang="en-US" altLang="zh-TW" sz="1600" b="1" smtClean="0">
                <a:solidFill>
                  <a:schemeClr val="bg1"/>
                </a:solidFill>
              </a:rPr>
              <a:t>.</a:t>
            </a:r>
            <a:r>
              <a:rPr lang="zh-TW" altLang="en-US" sz="1600" b="1">
                <a:solidFill>
                  <a:schemeClr val="bg1"/>
                </a:solidFill>
              </a:rPr>
              <a:t>偵測網路異常，發生</a:t>
            </a:r>
            <a:r>
              <a:rPr lang="en-US" altLang="zh-TW" sz="1600" b="1">
                <a:solidFill>
                  <a:schemeClr val="bg1"/>
                </a:solidFill>
              </a:rPr>
              <a:t>DHCP spoofing</a:t>
            </a:r>
            <a:r>
              <a:rPr lang="zh-TW" altLang="en-US" sz="1600" b="1">
                <a:solidFill>
                  <a:schemeClr val="bg1"/>
                </a:solidFill>
              </a:rPr>
              <a:t>，建立</a:t>
            </a:r>
            <a:r>
              <a:rPr lang="en-US" altLang="zh-TW" sz="1600" b="1">
                <a:solidFill>
                  <a:schemeClr val="bg1"/>
                </a:solidFill>
              </a:rPr>
              <a:t>DHCP Snooping</a:t>
            </a:r>
            <a:r>
              <a:rPr lang="zh-TW" altLang="en-US" sz="1600" b="1">
                <a:solidFill>
                  <a:schemeClr val="bg1"/>
                </a:solidFill>
              </a:rPr>
              <a:t>機制</a:t>
            </a:r>
            <a:r>
              <a:rPr lang="en-US" altLang="zh-TW" sz="1600" b="1" smtClean="0">
                <a:solidFill>
                  <a:schemeClr val="bg1"/>
                </a:solidFill>
              </a:rPr>
              <a:t>2.</a:t>
            </a:r>
            <a:r>
              <a:rPr lang="zh-TW" altLang="en-US" sz="1600" b="1">
                <a:solidFill>
                  <a:schemeClr val="bg1"/>
                </a:solidFill>
              </a:rPr>
              <a:t>寄發</a:t>
            </a:r>
            <a:r>
              <a:rPr lang="en-US" altLang="zh-TW" sz="1600" b="1">
                <a:solidFill>
                  <a:schemeClr val="bg1"/>
                </a:solidFill>
              </a:rPr>
              <a:t>Email</a:t>
            </a:r>
            <a:r>
              <a:rPr lang="zh-TW" altLang="en-US" sz="1600" b="1">
                <a:solidFill>
                  <a:schemeClr val="bg1"/>
                </a:solidFill>
              </a:rPr>
              <a:t>通知網路管理</a:t>
            </a:r>
            <a:r>
              <a:rPr lang="zh-TW" altLang="en-US" sz="1600" b="1" smtClean="0">
                <a:solidFill>
                  <a:schemeClr val="bg1"/>
                </a:solidFill>
              </a:rPr>
              <a:t>者</a:t>
            </a:r>
            <a:endParaRPr lang="en-US" altLang="zh-TW" sz="1600" b="1" smtClean="0">
              <a:solidFill>
                <a:schemeClr val="bg1"/>
              </a:solidFill>
            </a:endParaRPr>
          </a:p>
          <a:p>
            <a:r>
              <a:rPr lang="en-US" altLang="zh-TW" sz="1600" b="1" smtClean="0">
                <a:solidFill>
                  <a:schemeClr val="bg1"/>
                </a:solidFill>
              </a:rPr>
              <a:t>3</a:t>
            </a:r>
            <a:r>
              <a:rPr lang="en-US" altLang="zh-TW" sz="1600" b="1" smtClean="0">
                <a:solidFill>
                  <a:schemeClr val="bg1"/>
                </a:solidFill>
              </a:rPr>
              <a:t>.</a:t>
            </a:r>
            <a:r>
              <a:rPr lang="zh-TW" altLang="en-US" sz="1600" b="1">
                <a:solidFill>
                  <a:schemeClr val="bg1"/>
                </a:solidFill>
              </a:rPr>
              <a:t>終止惡意</a:t>
            </a:r>
            <a:r>
              <a:rPr lang="en-US" altLang="zh-TW" sz="1600" b="1">
                <a:solidFill>
                  <a:schemeClr val="bg1"/>
                </a:solidFill>
              </a:rPr>
              <a:t>DHCP Server</a:t>
            </a:r>
            <a:r>
              <a:rPr lang="zh-TW" altLang="en-US" sz="1600" b="1">
                <a:solidFill>
                  <a:schemeClr val="bg1"/>
                </a:solidFill>
              </a:rPr>
              <a:t>配發</a:t>
            </a:r>
            <a:r>
              <a:rPr lang="en-US" altLang="zh-TW" sz="1600" b="1">
                <a:solidFill>
                  <a:schemeClr val="bg1"/>
                </a:solidFill>
              </a:rPr>
              <a:t>IP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4954" y="1543387"/>
            <a:ext cx="1437351" cy="55399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192.168.</a:t>
            </a:r>
            <a:r>
              <a:rPr lang="en-US" altLang="zh-TW" sz="1500" b="1" dirty="0">
                <a:solidFill>
                  <a:srgbClr val="002060"/>
                </a:solidFill>
              </a:rPr>
              <a:t>1</a:t>
            </a:r>
            <a:r>
              <a:rPr lang="zh-TW" altLang="en-US" sz="1500" b="1" dirty="0">
                <a:solidFill>
                  <a:srgbClr val="002060"/>
                </a:solidFill>
              </a:rPr>
              <a:t>.1</a:t>
            </a: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463348" y="2224417"/>
            <a:ext cx="747830" cy="2489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962853" y="5762803"/>
            <a:ext cx="1257079" cy="492443"/>
          </a:xfrm>
          <a:prstGeom prst="rect">
            <a:avLst/>
          </a:prstGeom>
          <a:solidFill>
            <a:srgbClr val="FF1D1D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DHCP Server</a:t>
            </a:r>
          </a:p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1</a:t>
            </a:r>
            <a:r>
              <a:rPr lang="en-US" altLang="zh-TW" sz="1300" b="1" dirty="0">
                <a:solidFill>
                  <a:schemeClr val="bg1"/>
                </a:solidFill>
              </a:rPr>
              <a:t>92.168.2.1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5436096" y="5381079"/>
            <a:ext cx="437286" cy="4740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51" idx="2"/>
          </p:cNvCxnSpPr>
          <p:nvPr/>
        </p:nvCxnSpPr>
        <p:spPr>
          <a:xfrm flipH="1" flipV="1">
            <a:off x="5993905" y="1034207"/>
            <a:ext cx="1082011" cy="14625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255368" y="2634539"/>
            <a:ext cx="938202" cy="115212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7832" y="349427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</a:t>
            </a:r>
            <a:r>
              <a:rPr lang="en-US" altLang="zh-TW" sz="13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snooping</a:t>
            </a:r>
            <a:endParaRPr lang="zh-TW" altLang="en-US" sz="1300" b="1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23788" y="538107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</p:spTree>
    <p:extLst>
      <p:ext uri="{BB962C8B-B14F-4D97-AF65-F5344CB8AC3E}">
        <p14:creationId xmlns:p14="http://schemas.microsoft.com/office/powerpoint/2010/main" val="22803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35498" y="188640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>
                <a:latin typeface="Times New Roman"/>
                <a:ea typeface="新細明體"/>
              </a:rPr>
              <a:t>消耗惡意 </a:t>
            </a:r>
            <a:r>
              <a:rPr lang="en-US" altLang="zh-TW" sz="4000" dirty="0" smtClean="0">
                <a:latin typeface="Times New Roman"/>
                <a:ea typeface="新細明體"/>
              </a:rPr>
              <a:t>DHCP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service</a:t>
            </a:r>
            <a:r>
              <a:rPr lang="zh-TW" altLang="en-US" sz="4000" dirty="0" smtClean="0">
                <a:latin typeface="Times New Roman"/>
                <a:ea typeface="新細明體"/>
              </a:rPr>
              <a:t>方法  </a:t>
            </a:r>
            <a:r>
              <a:rPr lang="en-US" altLang="zh-TW" sz="4000" dirty="0" smtClean="0">
                <a:latin typeface="Times New Roman"/>
                <a:ea typeface="新細明體"/>
              </a:rPr>
              <a:t>(</a:t>
            </a:r>
            <a:r>
              <a:rPr lang="zh-TW" altLang="en-US" sz="4000" dirty="0" smtClean="0">
                <a:latin typeface="Times New Roman"/>
                <a:ea typeface="新細明體"/>
              </a:rPr>
              <a:t>一</a:t>
            </a:r>
            <a:r>
              <a:rPr lang="en-US" altLang="zh-TW" sz="4000" dirty="0" smtClean="0">
                <a:latin typeface="Times New Roman"/>
                <a:ea typeface="新細明體"/>
              </a:rPr>
              <a:t>)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49"/>
          <a:stretch/>
        </p:blipFill>
        <p:spPr>
          <a:xfrm>
            <a:off x="2123728" y="3132237"/>
            <a:ext cx="6910784" cy="3625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6" y="1412778"/>
            <a:ext cx="5400675" cy="1428751"/>
          </a:xfrm>
          <a:prstGeom prst="rect">
            <a:avLst/>
          </a:prstGeom>
        </p:spPr>
      </p:pic>
      <p:sp>
        <p:nvSpPr>
          <p:cNvPr id="8" name="弧形箭號 (下彎) 7"/>
          <p:cNvSpPr/>
          <p:nvPr/>
        </p:nvSpPr>
        <p:spPr>
          <a:xfrm rot="4480348" flipV="1">
            <a:off x="89229" y="3453374"/>
            <a:ext cx="1865297" cy="93695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3" y="1381047"/>
            <a:ext cx="3096344" cy="16464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906864" y="1637464"/>
            <a:ext cx="693216" cy="216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851920" y="2164495"/>
            <a:ext cx="693216" cy="216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600477" y="2164495"/>
            <a:ext cx="693216" cy="216024"/>
          </a:xfrm>
          <a:prstGeom prst="rect">
            <a:avLst/>
          </a:prstGeom>
          <a:noFill/>
          <a:ln>
            <a:solidFill>
              <a:srgbClr val="990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8234759" y="1686261"/>
            <a:ext cx="693216" cy="216024"/>
          </a:xfrm>
          <a:prstGeom prst="rect">
            <a:avLst/>
          </a:prstGeom>
          <a:noFill/>
          <a:ln>
            <a:solidFill>
              <a:srgbClr val="990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184366" y="2444281"/>
            <a:ext cx="739563" cy="224273"/>
          </a:xfrm>
          <a:prstGeom prst="rect">
            <a:avLst/>
          </a:prstGeom>
          <a:noFill/>
          <a:ln>
            <a:solidFill>
              <a:srgbClr val="1F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108894" y="1570000"/>
            <a:ext cx="621811" cy="211480"/>
          </a:xfrm>
          <a:prstGeom prst="rect">
            <a:avLst/>
          </a:prstGeom>
          <a:noFill/>
          <a:ln>
            <a:solidFill>
              <a:srgbClr val="1F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H="1" flipV="1">
            <a:off x="5507783" y="2272507"/>
            <a:ext cx="578052" cy="97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51520" y="1981169"/>
            <a:ext cx="3441968" cy="369332"/>
          </a:xfrm>
          <a:prstGeom prst="rect">
            <a:avLst/>
          </a:prstGeom>
          <a:ln w="31750">
            <a:solidFill>
              <a:srgbClr val="FF1D1D"/>
            </a:solidFill>
          </a:ln>
        </p:spPr>
        <p:txBody>
          <a:bodyPr wrap="none">
            <a:spAutoFit/>
          </a:bodyPr>
          <a:lstStyle/>
          <a:p>
            <a:r>
              <a:rPr lang="zh-TW" altLang="en-US"/>
              <a:t>dhcpstarv -e 192.168.1.1 -i eth0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5" y="2501717"/>
            <a:ext cx="8709128" cy="33373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460625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b="1">
                <a:solidFill>
                  <a:srgbClr val="002060"/>
                </a:solidFill>
              </a:rPr>
              <a:t>Dhcpstarv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35498" y="188640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>
                <a:latin typeface="Times New Roman"/>
                <a:ea typeface="新細明體"/>
              </a:rPr>
              <a:t>消耗惡意 </a:t>
            </a:r>
            <a:r>
              <a:rPr lang="en-US" altLang="zh-TW" sz="4000" dirty="0" smtClean="0">
                <a:latin typeface="Times New Roman"/>
                <a:ea typeface="新細明體"/>
              </a:rPr>
              <a:t>DHCP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service</a:t>
            </a:r>
            <a:r>
              <a:rPr lang="zh-TW" altLang="en-US" sz="4000" dirty="0" smtClean="0">
                <a:latin typeface="Times New Roman"/>
                <a:ea typeface="新細明體"/>
              </a:rPr>
              <a:t>方法  </a:t>
            </a:r>
            <a:r>
              <a:rPr lang="en-US" altLang="zh-TW" sz="4000" dirty="0" smtClean="0">
                <a:latin typeface="Times New Roman"/>
                <a:ea typeface="新細明體"/>
              </a:rPr>
              <a:t>(</a:t>
            </a:r>
            <a:r>
              <a:rPr lang="zh-TW" altLang="en-US" sz="4000" dirty="0" smtClean="0">
                <a:latin typeface="Times New Roman"/>
                <a:ea typeface="新細明體"/>
              </a:rPr>
              <a:t>二</a:t>
            </a:r>
            <a:r>
              <a:rPr lang="en-US" altLang="zh-TW" sz="4000" dirty="0" smtClean="0">
                <a:latin typeface="Times New Roman"/>
                <a:ea typeface="新細明體"/>
              </a:rPr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677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成本考量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34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" y="1412778"/>
            <a:ext cx="4116499" cy="439176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1562" y="1603233"/>
            <a:ext cx="7401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792" algn="just"/>
            <a:r>
              <a:rPr lang="zh-TW" altLang="zh-TW" kern="1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kern="100" dirty="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 bwMode="auto">
          <a:xfrm>
            <a:off x="0" y="252512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Snooping Switch</a:t>
            </a:r>
            <a:endParaRPr lang="zh-TW" altLang="en-US" sz="4000" dirty="0"/>
          </a:p>
        </p:txBody>
      </p:sp>
      <p:sp>
        <p:nvSpPr>
          <p:cNvPr id="16" name="矩形 15"/>
          <p:cNvSpPr/>
          <p:nvPr/>
        </p:nvSpPr>
        <p:spPr>
          <a:xfrm>
            <a:off x="49712" y="5736452"/>
            <a:ext cx="8990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/>
              <a:t>L</a:t>
            </a:r>
            <a:r>
              <a:rPr lang="zh-TW" altLang="en-US" dirty="0"/>
              <a:t>ayer2的網路設備價格相當昂貴，房東或網管業者不願花費高成本購買硬體設備，更趨向於購買成本低廉的Hub。</a:t>
            </a: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843808" y="2420888"/>
            <a:ext cx="1008112" cy="49805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7" name="Picture 3" descr="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02" y="3359022"/>
            <a:ext cx="4867915" cy="1937347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>
            <a:off x="2843808" y="2918941"/>
            <a:ext cx="1512168" cy="5678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431551" y="2650385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</a:t>
            </a:r>
            <a:r>
              <a:rPr lang="en-US" altLang="zh-TW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snooping</a:t>
            </a:r>
            <a:endParaRPr lang="zh-TW" altLang="en-US" sz="1300" b="1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26509" y="5426233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5" name="矩形 14"/>
          <p:cNvSpPr/>
          <p:nvPr/>
        </p:nvSpPr>
        <p:spPr>
          <a:xfrm>
            <a:off x="3923928" y="1823763"/>
            <a:ext cx="5085610" cy="707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TW" sz="2000"/>
              <a:t>DHCP snooping</a:t>
            </a:r>
            <a:r>
              <a:rPr lang="zh-TW" altLang="en-US" sz="2000"/>
              <a:t>的功能</a:t>
            </a:r>
            <a:r>
              <a:rPr lang="zh-TW" altLang="zh-TW" sz="2000"/>
              <a:t>主要是防止因</a:t>
            </a:r>
            <a:r>
              <a:rPr lang="en-US" altLang="zh-TW" sz="2000"/>
              <a:t>DHCP spoofing</a:t>
            </a:r>
            <a:r>
              <a:rPr lang="zh-TW" altLang="zh-TW" sz="2000"/>
              <a:t>而造成的不當</a:t>
            </a:r>
            <a:r>
              <a:rPr lang="en-US" altLang="zh-TW" sz="2000"/>
              <a:t>DHCP</a:t>
            </a:r>
            <a:r>
              <a:rPr lang="zh-TW" altLang="zh-TW" sz="2000"/>
              <a:t>租用</a:t>
            </a:r>
            <a:r>
              <a:rPr lang="zh-TW" altLang="zh-TW" sz="2000" smtClean="0"/>
              <a:t>行為</a:t>
            </a:r>
            <a:r>
              <a:rPr lang="zh-TW" altLang="en-US" sz="2000"/>
              <a:t>。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648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mtClean="0"/>
              <a:t>I </a:t>
            </a:r>
            <a:r>
              <a:rPr lang="en-US" altLang="zh-TW"/>
              <a:t>Watchman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820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504" y="2434210"/>
            <a:ext cx="87484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建置</a:t>
            </a:r>
            <a:r>
              <a:rPr lang="en-US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snooping</a:t>
            </a: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環境</a:t>
            </a:r>
            <a:endParaRPr lang="en-US" altLang="zh-TW" sz="3500" kern="10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endParaRPr lang="en-US" altLang="zh-TW" sz="3500" kern="10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寄發</a:t>
            </a:r>
            <a:r>
              <a:rPr lang="en-US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Email</a:t>
            </a:r>
            <a:r>
              <a:rPr lang="zh-TW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通知管理者網路異常狀況</a:t>
            </a:r>
            <a:endParaRPr lang="zh-TW" altLang="zh-TW" sz="3500" kern="10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endParaRPr lang="en-US" altLang="zh-TW" sz="35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en-US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終</a:t>
            </a: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止</a:t>
            </a:r>
            <a:r>
              <a:rPr lang="zh-TW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惡意</a:t>
            </a:r>
            <a:r>
              <a:rPr lang="en-US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Service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26" y="3858720"/>
            <a:ext cx="3690343" cy="254864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000" smtClean="0">
                <a:solidFill>
                  <a:schemeClr val="bg1"/>
                </a:solidFill>
              </a:rPr>
              <a:t>系統功能</a:t>
            </a:r>
            <a:endParaRPr lang="zh-TW" altLang="en-US" sz="3000">
              <a:solidFill>
                <a:schemeClr val="bg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6804249" y="188639"/>
            <a:ext cx="2051720" cy="2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63" y="1679138"/>
            <a:ext cx="2324340" cy="1793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" y="1679138"/>
            <a:ext cx="2442544" cy="16868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4926">
            <a:off x="3438260" y="1555044"/>
            <a:ext cx="1863716" cy="1863716"/>
          </a:xfrm>
          <a:prstGeom prst="rect">
            <a:avLst/>
          </a:prstGeom>
        </p:spPr>
      </p:pic>
      <p:sp>
        <p:nvSpPr>
          <p:cNvPr id="8" name="加號 7"/>
          <p:cNvSpPr/>
          <p:nvPr/>
        </p:nvSpPr>
        <p:spPr>
          <a:xfrm>
            <a:off x="2398680" y="1913014"/>
            <a:ext cx="1080118" cy="114777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/>
          <p:cNvSpPr/>
          <p:nvPr/>
        </p:nvSpPr>
        <p:spPr>
          <a:xfrm>
            <a:off x="5577245" y="1913014"/>
            <a:ext cx="1080118" cy="114777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755576" y="4107635"/>
            <a:ext cx="1944863" cy="148095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2244" r="11690" b="7959"/>
          <a:stretch/>
        </p:blipFill>
        <p:spPr>
          <a:xfrm>
            <a:off x="3443027" y="3699051"/>
            <a:ext cx="3857648" cy="2411030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 bwMode="auto">
          <a:xfrm>
            <a:off x="3131840" y="98103"/>
            <a:ext cx="601216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 smtClean="0">
                <a:latin typeface="Times New Roman"/>
                <a:ea typeface="新細明體"/>
              </a:rPr>
              <a:t>I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 smtClean="0">
                <a:latin typeface="Times New Roman"/>
                <a:ea typeface="新細明體"/>
              </a:rPr>
              <a:t>Watchman</a:t>
            </a:r>
            <a:endParaRPr lang="en-US" altLang="zh-TW" sz="4000" dirty="0">
              <a:latin typeface="Times New Roman"/>
              <a:ea typeface="新細明體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000" smtClean="0">
                <a:solidFill>
                  <a:schemeClr val="bg1"/>
                </a:solidFill>
              </a:rPr>
              <a:t>系統</a:t>
            </a:r>
            <a:r>
              <a:rPr lang="zh-TW" altLang="en-US" sz="3000" dirty="0">
                <a:solidFill>
                  <a:schemeClr val="bg1"/>
                </a:solidFill>
              </a:rPr>
              <a:t>硬體架構圖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475065" cy="49527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3707904" y="225805"/>
            <a:ext cx="51845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smtClean="0">
                <a:solidFill>
                  <a:schemeClr val="bg1"/>
                </a:solidFill>
              </a:rPr>
              <a:t>區</a:t>
            </a:r>
            <a:r>
              <a:rPr lang="zh-TW" altLang="en-US" sz="2500">
                <a:solidFill>
                  <a:schemeClr val="bg1"/>
                </a:solidFill>
              </a:rPr>
              <a:t>域</a:t>
            </a:r>
            <a:r>
              <a:rPr lang="zh-TW" altLang="en-US" sz="2500" smtClean="0">
                <a:solidFill>
                  <a:schemeClr val="bg1"/>
                </a:solidFill>
              </a:rPr>
              <a:t>網路安裝</a:t>
            </a:r>
            <a:r>
              <a:rPr lang="en-US" altLang="zh-TW" sz="2500">
                <a:solidFill>
                  <a:schemeClr val="bg1"/>
                </a:solidFill>
              </a:rPr>
              <a:t>I </a:t>
            </a:r>
            <a:r>
              <a:rPr lang="en-US" altLang="zh-TW" sz="2500" smtClean="0">
                <a:solidFill>
                  <a:schemeClr val="bg1"/>
                </a:solidFill>
              </a:rPr>
              <a:t>Watchman</a:t>
            </a:r>
            <a:r>
              <a:rPr lang="zh-TW" altLang="en-US" sz="2500" smtClean="0">
                <a:solidFill>
                  <a:schemeClr val="bg1"/>
                </a:solidFill>
              </a:rPr>
              <a:t>並</a:t>
            </a:r>
            <a:r>
              <a:rPr lang="zh-TW" altLang="en-US" sz="2500" dirty="0">
                <a:solidFill>
                  <a:schemeClr val="bg1"/>
                </a:solidFill>
              </a:rPr>
              <a:t>設定完成</a:t>
            </a:r>
            <a:r>
              <a:rPr lang="zh-TW" altLang="en-US" sz="2500">
                <a:solidFill>
                  <a:schemeClr val="bg1"/>
                </a:solidFill>
              </a:rPr>
              <a:t>後</a:t>
            </a:r>
            <a:r>
              <a:rPr lang="zh-TW" altLang="en-US" sz="2500" smtClean="0">
                <a:solidFill>
                  <a:schemeClr val="bg1"/>
                </a:solidFill>
              </a:rPr>
              <a:t>，即可啟動網路偵測模組。</a:t>
            </a:r>
            <a:endParaRPr lang="zh-TW" altLang="en-US" sz="25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020272" y="2636912"/>
            <a:ext cx="1055477" cy="12961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56177" y="3817158"/>
            <a:ext cx="273630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/>
              <a:t>只須</a:t>
            </a:r>
            <a:r>
              <a:rPr lang="zh-TW" altLang="en-US" smtClean="0"/>
              <a:t>把</a:t>
            </a:r>
            <a:r>
              <a:rPr lang="en-US" altLang="zh-TW"/>
              <a:t>I </a:t>
            </a:r>
            <a:r>
              <a:rPr lang="en-US" altLang="zh-TW" smtClean="0"/>
              <a:t>Watchman</a:t>
            </a:r>
            <a:endParaRPr lang="en-US" altLang="zh-TW"/>
          </a:p>
          <a:p>
            <a:r>
              <a:rPr lang="zh-TW" altLang="en-US" smtClean="0"/>
              <a:t>建置</a:t>
            </a:r>
            <a:r>
              <a:rPr lang="zh-TW" altLang="en-US"/>
              <a:t>在Router下層路由器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Step.1</a:t>
            </a:r>
          </a:p>
        </p:txBody>
      </p:sp>
    </p:spTree>
    <p:extLst>
      <p:ext uri="{BB962C8B-B14F-4D97-AF65-F5344CB8AC3E}">
        <p14:creationId xmlns:p14="http://schemas.microsoft.com/office/powerpoint/2010/main" val="42038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Agenda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2573" y="1507305"/>
            <a:ext cx="1711115" cy="174849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1</a:t>
            </a:r>
          </a:p>
          <a:p>
            <a:pPr algn="ctr"/>
            <a:endParaRPr lang="en-US" altLang="zh-TW" sz="3200" dirty="0"/>
          </a:p>
          <a:p>
            <a:pPr algn="ctr"/>
            <a:r>
              <a:rPr lang="zh-TW" altLang="en-US" sz="2500" b="1" smtClean="0"/>
              <a:t>創作背景</a:t>
            </a:r>
            <a:endParaRPr lang="zh-TW" altLang="en-US" sz="2500" b="1" dirty="0"/>
          </a:p>
        </p:txBody>
      </p:sp>
      <p:sp>
        <p:nvSpPr>
          <p:cNvPr id="6" name="圓角矩形 5"/>
          <p:cNvSpPr/>
          <p:nvPr/>
        </p:nvSpPr>
        <p:spPr>
          <a:xfrm>
            <a:off x="898916" y="3288272"/>
            <a:ext cx="1667883" cy="26577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2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sz="2500" b="1" smtClean="0"/>
              <a:t>問題探討</a:t>
            </a:r>
            <a:endParaRPr lang="zh-TW" altLang="en-US" sz="2500" b="1" dirty="0"/>
          </a:p>
        </p:txBody>
      </p:sp>
      <p:sp>
        <p:nvSpPr>
          <p:cNvPr id="7" name="圓角矩形 6"/>
          <p:cNvSpPr/>
          <p:nvPr/>
        </p:nvSpPr>
        <p:spPr>
          <a:xfrm>
            <a:off x="4377073" y="2996952"/>
            <a:ext cx="1995127" cy="32403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4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sz="2500" b="1" smtClean="0"/>
              <a:t>成本考量</a:t>
            </a:r>
            <a:endParaRPr lang="zh-TW" altLang="en-US" sz="2500" b="1" dirty="0"/>
          </a:p>
        </p:txBody>
      </p:sp>
      <p:sp>
        <p:nvSpPr>
          <p:cNvPr id="8" name="圓角矩形 7"/>
          <p:cNvSpPr/>
          <p:nvPr/>
        </p:nvSpPr>
        <p:spPr>
          <a:xfrm>
            <a:off x="6465307" y="1299191"/>
            <a:ext cx="2262063" cy="252028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5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smtClean="0"/>
              <a:t>實現與量產的考量</a:t>
            </a:r>
            <a:endParaRPr lang="en-US" altLang="zh-TW" sz="2500" b="1" dirty="0"/>
          </a:p>
        </p:txBody>
      </p:sp>
      <p:sp>
        <p:nvSpPr>
          <p:cNvPr id="9" name="圓角矩形 8"/>
          <p:cNvSpPr/>
          <p:nvPr/>
        </p:nvSpPr>
        <p:spPr>
          <a:xfrm>
            <a:off x="7677373" y="3843844"/>
            <a:ext cx="1411337" cy="254232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6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dirty="0"/>
              <a:t>結論</a:t>
            </a:r>
            <a:endParaRPr lang="en-US" altLang="zh-TW" sz="2500" b="1" dirty="0"/>
          </a:p>
        </p:txBody>
      </p:sp>
      <p:sp>
        <p:nvSpPr>
          <p:cNvPr id="11" name="圓角矩形 10"/>
          <p:cNvSpPr/>
          <p:nvPr/>
        </p:nvSpPr>
        <p:spPr>
          <a:xfrm>
            <a:off x="2597560" y="1299192"/>
            <a:ext cx="1706975" cy="273792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3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sz="2500" smtClean="0"/>
              <a:t>解決方案</a:t>
            </a:r>
            <a:endParaRPr lang="en-US" altLang="zh-TW" sz="2500" b="1" dirty="0"/>
          </a:p>
        </p:txBody>
      </p:sp>
    </p:spTree>
    <p:extLst>
      <p:ext uri="{BB962C8B-B14F-4D97-AF65-F5344CB8AC3E}">
        <p14:creationId xmlns:p14="http://schemas.microsoft.com/office/powerpoint/2010/main" val="264492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6"/>
          <a:stretch/>
        </p:blipFill>
        <p:spPr>
          <a:xfrm>
            <a:off x="2174246" y="2853936"/>
            <a:ext cx="6768752" cy="34831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2244" r="11690" b="7959"/>
          <a:stretch/>
        </p:blipFill>
        <p:spPr>
          <a:xfrm>
            <a:off x="48755" y="106684"/>
            <a:ext cx="3933153" cy="24582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54166" y="764704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弧形箭號 (下彎) 6"/>
          <p:cNvSpPr/>
          <p:nvPr/>
        </p:nvSpPr>
        <p:spPr>
          <a:xfrm rot="4267929">
            <a:off x="2819847" y="1151633"/>
            <a:ext cx="2782973" cy="1250482"/>
          </a:xfrm>
          <a:prstGeom prst="curvedDownArrow">
            <a:avLst/>
          </a:prstGeom>
          <a:solidFill>
            <a:srgbClr val="F64F04"/>
          </a:solidFill>
          <a:ln>
            <a:solidFill>
              <a:srgbClr val="E84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94326" y="3148860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803715" y="11930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smtClean="0">
                <a:solidFill>
                  <a:schemeClr val="bg1"/>
                </a:solidFill>
              </a:rPr>
              <a:t>Step.2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314734"/>
            <a:ext cx="6620676" cy="5038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497" y="1556793"/>
            <a:ext cx="1296144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192.</a:t>
            </a:r>
            <a:r>
              <a:rPr lang="zh-TW" altLang="en-US" sz="1400" b="1">
                <a:solidFill>
                  <a:srgbClr val="002060"/>
                </a:solidFill>
              </a:rPr>
              <a:t>168.</a:t>
            </a:r>
            <a:r>
              <a:rPr lang="en-US" altLang="zh-TW" sz="1400" b="1">
                <a:solidFill>
                  <a:srgbClr val="002060"/>
                </a:solidFill>
              </a:rPr>
              <a:t>1</a:t>
            </a:r>
            <a:r>
              <a:rPr lang="zh-TW" altLang="en-US" sz="1400" b="1">
                <a:solidFill>
                  <a:srgbClr val="002060"/>
                </a:solidFill>
              </a:rPr>
              <a:t>.</a:t>
            </a:r>
            <a:r>
              <a:rPr lang="zh-TW" altLang="en-US" sz="14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矩形 19"/>
          <p:cNvSpPr/>
          <p:nvPr/>
        </p:nvSpPr>
        <p:spPr>
          <a:xfrm>
            <a:off x="5220072" y="4149080"/>
            <a:ext cx="1359675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400" b="1">
                <a:solidFill>
                  <a:srgbClr val="002060"/>
                </a:solidFill>
              </a:rPr>
              <a:t>1</a:t>
            </a:r>
            <a:r>
              <a:rPr lang="en-US" altLang="zh-TW" sz="1400" b="1">
                <a:solidFill>
                  <a:srgbClr val="002060"/>
                </a:solidFill>
              </a:rPr>
              <a:t>92.168.2.1</a:t>
            </a:r>
            <a:endParaRPr lang="zh-TW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1603" y="2125983"/>
            <a:ext cx="894063" cy="2436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220072" y="524711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5" name="矩形 4"/>
          <p:cNvSpPr/>
          <p:nvPr/>
        </p:nvSpPr>
        <p:spPr>
          <a:xfrm>
            <a:off x="3203849" y="183516"/>
            <a:ext cx="59015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>
                <a:solidFill>
                  <a:schemeClr val="bg1"/>
                </a:solidFill>
              </a:rPr>
              <a:t>當</a:t>
            </a:r>
            <a:r>
              <a:rPr lang="zh-TW" altLang="en-US" sz="2000" smtClean="0">
                <a:solidFill>
                  <a:schemeClr val="bg1"/>
                </a:solidFill>
              </a:rPr>
              <a:t>有使用</a:t>
            </a:r>
            <a:r>
              <a:rPr lang="zh-TW" altLang="en-US" sz="2000">
                <a:solidFill>
                  <a:schemeClr val="bg1"/>
                </a:solidFill>
              </a:rPr>
              <a:t>者</a:t>
            </a:r>
            <a:r>
              <a:rPr lang="zh-TW" altLang="en-US" sz="2000" smtClean="0">
                <a:solidFill>
                  <a:schemeClr val="bg1"/>
                </a:solidFill>
              </a:rPr>
              <a:t>在區域網路內</a:t>
            </a:r>
            <a:r>
              <a:rPr lang="zh-TW" altLang="en-US" sz="2000">
                <a:solidFill>
                  <a:schemeClr val="bg1"/>
                </a:solidFill>
              </a:rPr>
              <a:t>架設分享器設定</a:t>
            </a:r>
            <a:r>
              <a:rPr lang="zh-TW" altLang="en-US" sz="2000" smtClean="0">
                <a:solidFill>
                  <a:schemeClr val="bg1"/>
                </a:solidFill>
              </a:rPr>
              <a:t>錯誤將導致網路癱瘓時，</a:t>
            </a:r>
            <a:r>
              <a:rPr lang="en-US" altLang="zh-TW" sz="2000">
                <a:solidFill>
                  <a:schemeClr val="bg1"/>
                </a:solidFill>
              </a:rPr>
              <a:t>I Watchman</a:t>
            </a:r>
            <a:r>
              <a:rPr lang="zh-TW" altLang="en-US" sz="2000">
                <a:solidFill>
                  <a:schemeClr val="bg1"/>
                </a:solidFill>
              </a:rPr>
              <a:t>將會寄送</a:t>
            </a:r>
            <a:r>
              <a:rPr lang="en-US" altLang="zh-TW" sz="2000">
                <a:solidFill>
                  <a:schemeClr val="bg1"/>
                </a:solidFill>
              </a:rPr>
              <a:t>Email</a:t>
            </a:r>
            <a:r>
              <a:rPr lang="zh-TW" altLang="en-US" sz="2000" smtClean="0">
                <a:solidFill>
                  <a:schemeClr val="bg1"/>
                </a:solidFill>
              </a:rPr>
              <a:t>通知網路管理者，</a:t>
            </a:r>
            <a:r>
              <a:rPr lang="zh-TW" altLang="en-US" sz="2000">
                <a:solidFill>
                  <a:schemeClr val="bg1"/>
                </a:solidFill>
              </a:rPr>
              <a:t>並終止該終端使用者架設分享器配發</a:t>
            </a:r>
            <a:r>
              <a:rPr lang="en-US" altLang="zh-TW" sz="2000" smtClean="0">
                <a:solidFill>
                  <a:schemeClr val="bg1"/>
                </a:solidFill>
              </a:rPr>
              <a:t>IP</a:t>
            </a:r>
            <a:r>
              <a:rPr lang="zh-TW" altLang="en-US" sz="2000" smtClean="0">
                <a:solidFill>
                  <a:schemeClr val="bg1"/>
                </a:solidFill>
              </a:rPr>
              <a:t>。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53" y="5570255"/>
            <a:ext cx="4886325" cy="752475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圓角矩形 10"/>
          <p:cNvSpPr/>
          <p:nvPr/>
        </p:nvSpPr>
        <p:spPr>
          <a:xfrm>
            <a:off x="107504" y="44628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Step.3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實現與量產</a:t>
            </a:r>
            <a:r>
              <a:rPr lang="zh-TW" altLang="en-US" dirty="0"/>
              <a:t>的考量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17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04" y="2239388"/>
            <a:ext cx="1997668" cy="133094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05791" y="5589032"/>
            <a:ext cx="683900" cy="21623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16514"/>
              </p:ext>
            </p:extLst>
          </p:nvPr>
        </p:nvGraphicFramePr>
        <p:xfrm>
          <a:off x="1385" y="745799"/>
          <a:ext cx="9142616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3663"/>
                <a:gridCol w="1149113"/>
                <a:gridCol w="1112792"/>
                <a:gridCol w="1828524"/>
                <a:gridCol w="1828524"/>
              </a:tblGrid>
              <a:tr h="495607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800" kern="100" smtClean="0"/>
                        <a:t>DHCP Snooping</a:t>
                      </a:r>
                      <a:r>
                        <a:rPr lang="zh-TW" altLang="en-US" sz="1800" kern="100" smtClean="0"/>
                        <a:t> </a:t>
                      </a:r>
                      <a:r>
                        <a:rPr lang="en-US" altLang="zh-TW" sz="1800" kern="100" smtClean="0"/>
                        <a:t>Switch</a:t>
                      </a:r>
                      <a:r>
                        <a:rPr lang="zh-TW" altLang="en-US" sz="1800" kern="100" smtClean="0"/>
                        <a:t>建置</a:t>
                      </a:r>
                      <a:endParaRPr lang="en-US" altLang="zh-TW" sz="1800" kern="100" smtClean="0"/>
                    </a:p>
                    <a:p>
                      <a:pPr lvl="0" algn="ctr"/>
                      <a:r>
                        <a:rPr lang="en-US" altLang="zh-TW" sz="1800" kern="100" smtClean="0"/>
                        <a:t>(</a:t>
                      </a:r>
                      <a:r>
                        <a:rPr lang="zh-TW" altLang="en-US" sz="1800" kern="100" smtClean="0"/>
                        <a:t>以公寓為</a:t>
                      </a:r>
                      <a:r>
                        <a:rPr lang="zh-TW" altLang="en-US" sz="1800" kern="100" smtClean="0"/>
                        <a:t>例</a:t>
                      </a:r>
                      <a:r>
                        <a:rPr lang="en-US" altLang="zh-TW" sz="1800" kern="100" smtClean="0"/>
                        <a:t>)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品名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台數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價格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總價</a:t>
                      </a:r>
                      <a:endParaRPr lang="zh-TW" altLang="en-US"/>
                    </a:p>
                  </a:txBody>
                  <a:tcPr anchor="ctr"/>
                </a:tc>
              </a:tr>
              <a:tr h="29500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Vigor 2920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mtClean="0"/>
                        <a:t>Router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/>
                </a:tc>
              </a:tr>
              <a:tr h="29500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DGS-1210-24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Switch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5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8000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40000</a:t>
                      </a:r>
                      <a:endParaRPr lang="zh-TW" altLang="en-US" sz="19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07979"/>
              </p:ext>
            </p:extLst>
          </p:nvPr>
        </p:nvGraphicFramePr>
        <p:xfrm>
          <a:off x="7308304" y="2132856"/>
          <a:ext cx="1835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696"/>
              </a:tblGrid>
              <a:tr h="360040">
                <a:tc>
                  <a:txBody>
                    <a:bodyPr/>
                    <a:lstStyle/>
                    <a:p>
                      <a:r>
                        <a:rPr lang="zh-TW" altLang="en-US" smtClean="0"/>
                        <a:t>合計 ： </a:t>
                      </a:r>
                      <a:r>
                        <a:rPr lang="en-US" altLang="zh-TW" smtClean="0"/>
                        <a:t>46000</a:t>
                      </a:r>
                      <a:endParaRPr lang="zh-TW" altLang="en-US"/>
                    </a:p>
                  </a:txBody>
                  <a:tcPr anchor="ctr" anchorCtr="1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55" y="2095925"/>
            <a:ext cx="3057852" cy="136815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18373"/>
            <a:ext cx="91440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mtClean="0"/>
              <a:t>以</a:t>
            </a:r>
            <a:r>
              <a:rPr lang="zh-TW" altLang="en-US" dirty="0"/>
              <a:t>Layer2網路設備建置DHCP snooping環境，並讓每個網路使用者具有DHCP snooping機制則需要在每個設備的終端接上Layer2網路設備，需耗費相當的成本。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26" y="3464077"/>
            <a:ext cx="9142874" cy="646331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本系統以宿舍網路建置成本為考量，只</a:t>
            </a:r>
            <a:r>
              <a:rPr lang="zh-TW" altLang="en-US"/>
              <a:t>須</a:t>
            </a:r>
            <a:r>
              <a:rPr lang="zh-TW" altLang="en-US" smtClean="0"/>
              <a:t>把</a:t>
            </a:r>
            <a:r>
              <a:rPr lang="en-US" altLang="zh-TW"/>
              <a:t>I </a:t>
            </a:r>
            <a:r>
              <a:rPr lang="en-US" altLang="zh-TW" smtClean="0"/>
              <a:t>Watchman</a:t>
            </a:r>
            <a:r>
              <a:rPr lang="zh-TW" altLang="en-US" smtClean="0"/>
              <a:t>建置</a:t>
            </a:r>
            <a:r>
              <a:rPr lang="zh-TW" altLang="en-US" dirty="0"/>
              <a:t>在Router下層路由器(一般Switch或Hub)，即可</a:t>
            </a:r>
            <a:r>
              <a:rPr lang="zh-TW" altLang="en-US"/>
              <a:t>具有</a:t>
            </a:r>
            <a:r>
              <a:rPr lang="zh-TW" altLang="en-US" smtClean="0"/>
              <a:t>整體區域網路</a:t>
            </a:r>
            <a:r>
              <a:rPr lang="zh-TW" altLang="en-US" dirty="0"/>
              <a:t>的DHCP snooping機制。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" y="2115933"/>
            <a:ext cx="2174076" cy="1222919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63407"/>
              </p:ext>
            </p:extLst>
          </p:nvPr>
        </p:nvGraphicFramePr>
        <p:xfrm>
          <a:off x="36512" y="4149080"/>
          <a:ext cx="9107489" cy="1783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2260"/>
                <a:gridCol w="1451220"/>
                <a:gridCol w="1001013"/>
                <a:gridCol w="1821498"/>
                <a:gridCol w="1821498"/>
              </a:tblGrid>
              <a:tr h="132185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800" kern="100" smtClean="0"/>
                        <a:t>I Watchman</a:t>
                      </a:r>
                      <a:r>
                        <a:rPr lang="zh-TW" altLang="en-US" sz="1800" kern="100" smtClean="0"/>
                        <a:t>建置</a:t>
                      </a:r>
                      <a:endParaRPr lang="en-US" altLang="zh-TW" sz="1800" kern="100" smtClean="0"/>
                    </a:p>
                    <a:p>
                      <a:pPr lvl="0" algn="ctr"/>
                      <a:r>
                        <a:rPr lang="en-US" altLang="zh-TW" sz="1800" kern="100" smtClean="0"/>
                        <a:t>(</a:t>
                      </a:r>
                      <a:r>
                        <a:rPr lang="zh-TW" altLang="en-US" sz="1800" kern="100" smtClean="0"/>
                        <a:t>以公寓為</a:t>
                      </a:r>
                      <a:r>
                        <a:rPr lang="zh-TW" altLang="en-US" sz="1800" kern="100" smtClean="0"/>
                        <a:t>例</a:t>
                      </a:r>
                      <a:r>
                        <a:rPr lang="en-US" altLang="zh-TW" sz="1800" kern="100" smtClean="0"/>
                        <a:t>)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品名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台數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價格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mtClean="0"/>
                        <a:t>總價</a:t>
                      </a:r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Vigor 2920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mtClean="0"/>
                        <a:t>Router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ES1100-24E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Switch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5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1700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8500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I Watchman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I Watchman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3000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3000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爆炸 2 6"/>
          <p:cNvSpPr/>
          <p:nvPr/>
        </p:nvSpPr>
        <p:spPr>
          <a:xfrm rot="482785">
            <a:off x="7231627" y="5769668"/>
            <a:ext cx="1880816" cy="916586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07778"/>
              </p:ext>
            </p:extLst>
          </p:nvPr>
        </p:nvGraphicFramePr>
        <p:xfrm>
          <a:off x="7236296" y="6010488"/>
          <a:ext cx="1866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63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mtClean="0"/>
                        <a:t>合計 ： </a:t>
                      </a:r>
                      <a:r>
                        <a:rPr lang="en-US" altLang="zh-TW" smtClean="0"/>
                        <a:t>17500</a:t>
                      </a:r>
                      <a:endParaRPr lang="zh-TW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5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39" y="1338724"/>
            <a:ext cx="6427059" cy="5040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8707" y="188640"/>
            <a:ext cx="9252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>
                <a:solidFill>
                  <a:schemeClr val="bg1"/>
                </a:solidFill>
              </a:rPr>
              <a:t>I</a:t>
            </a:r>
            <a:r>
              <a:rPr lang="en-US" altLang="zh-TW" sz="3000">
                <a:solidFill>
                  <a:schemeClr val="bg1"/>
                </a:solidFill>
              </a:rPr>
              <a:t> </a:t>
            </a:r>
            <a:r>
              <a:rPr lang="en-US" altLang="zh-TW" sz="4000" smtClean="0">
                <a:solidFill>
                  <a:schemeClr val="bg1"/>
                </a:solidFill>
              </a:rPr>
              <a:t>W</a:t>
            </a:r>
            <a:r>
              <a:rPr lang="en-US" altLang="zh-TW" sz="3000" smtClean="0">
                <a:solidFill>
                  <a:schemeClr val="bg1"/>
                </a:solidFill>
              </a:rPr>
              <a:t>atchman</a:t>
            </a:r>
            <a:r>
              <a:rPr lang="zh-TW" altLang="en-US" smtClean="0">
                <a:solidFill>
                  <a:schemeClr val="bg1"/>
                </a:solidFill>
              </a:rPr>
              <a:t>不僅</a:t>
            </a:r>
            <a:r>
              <a:rPr lang="zh-TW" altLang="en-US">
                <a:solidFill>
                  <a:schemeClr val="bg1"/>
                </a:solidFill>
              </a:rPr>
              <a:t>可以佈建在學生</a:t>
            </a:r>
            <a:r>
              <a:rPr lang="zh-TW" altLang="en-US" smtClean="0">
                <a:solidFill>
                  <a:schemeClr val="bg1"/>
                </a:solidFill>
              </a:rPr>
              <a:t>宿舍及</a:t>
            </a:r>
            <a:r>
              <a:rPr lang="zh-TW" altLang="en-US">
                <a:solidFill>
                  <a:schemeClr val="bg1"/>
                </a:solidFill>
              </a:rPr>
              <a:t>社區</a:t>
            </a:r>
            <a:r>
              <a:rPr lang="zh-TW" altLang="en-US" smtClean="0">
                <a:solidFill>
                  <a:schemeClr val="bg1"/>
                </a:solidFill>
              </a:rPr>
              <a:t>網路也</a:t>
            </a:r>
            <a:r>
              <a:rPr lang="zh-TW" altLang="en-US">
                <a:solidFill>
                  <a:schemeClr val="bg1"/>
                </a:solidFill>
              </a:rPr>
              <a:t>可使用在居家</a:t>
            </a:r>
            <a:r>
              <a:rPr lang="zh-TW" altLang="en-US" smtClean="0">
                <a:solidFill>
                  <a:schemeClr val="bg1"/>
                </a:solidFill>
              </a:rPr>
              <a:t>區域網路</a:t>
            </a:r>
            <a:r>
              <a:rPr lang="zh-TW" altLang="en-US">
                <a:solidFill>
                  <a:schemeClr val="bg1"/>
                </a:solidFill>
              </a:rPr>
              <a:t>防護。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57122" y="1772816"/>
            <a:ext cx="2051720" cy="25195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3367" y="5661248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0" name="矩形 9"/>
          <p:cNvSpPr/>
          <p:nvPr/>
        </p:nvSpPr>
        <p:spPr>
          <a:xfrm>
            <a:off x="6251441" y="5661248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</p:spTree>
    <p:extLst>
      <p:ext uri="{BB962C8B-B14F-4D97-AF65-F5344CB8AC3E}">
        <p14:creationId xmlns:p14="http://schemas.microsoft.com/office/powerpoint/2010/main" val="13361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結論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87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83968" y="1988840"/>
            <a:ext cx="3096344" cy="129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139952" y="3293851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若偵測封包工具使用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Snort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，也可加以利用自建入侵偵測系統，達到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Raspberry Pi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小型電腦多工處理成效。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95" y="1385086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/>
              <a:t>採用</a:t>
            </a:r>
            <a:r>
              <a:rPr lang="en-US" altLang="zh-TW"/>
              <a:t>I </a:t>
            </a:r>
            <a:r>
              <a:rPr lang="en-US" altLang="zh-TW" smtClean="0"/>
              <a:t>Watchman</a:t>
            </a:r>
            <a:r>
              <a:rPr lang="zh-TW" altLang="en-US" smtClean="0"/>
              <a:t>即可</a:t>
            </a:r>
            <a:r>
              <a:rPr lang="zh-TW" altLang="en-US" dirty="0"/>
              <a:t>以低成本建置費建置出DHCP snooping環境，並有效防止DHCP spoofing，針對學生宿舍及社區網路有極大的幫助。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1" y="4020229"/>
            <a:ext cx="1287532" cy="70296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50" y="4296199"/>
            <a:ext cx="2964849" cy="20475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3" y="2636912"/>
            <a:ext cx="1892839" cy="14869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2" y="2182464"/>
            <a:ext cx="1941368" cy="19413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67" y="1385086"/>
            <a:ext cx="1523791" cy="1489929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 bwMode="auto">
          <a:xfrm>
            <a:off x="0" y="252512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未來展望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675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83968" y="1988840"/>
            <a:ext cx="3096344" cy="129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98" y="385614"/>
            <a:ext cx="1287532" cy="702963"/>
          </a:xfrm>
          <a:prstGeom prst="rect">
            <a:avLst/>
          </a:prstGeom>
        </p:spPr>
      </p:pic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2628057273"/>
              </p:ext>
            </p:extLst>
          </p:nvPr>
        </p:nvGraphicFramePr>
        <p:xfrm>
          <a:off x="683568" y="1268760"/>
          <a:ext cx="8424936" cy="5112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90959"/>
            <a:ext cx="1133527" cy="1395761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133054" y="84131"/>
            <a:ext cx="2926778" cy="991336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50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智慧三創</a:t>
            </a:r>
            <a:endParaRPr lang="zh-TW" altLang="en-US" sz="5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 b="9708"/>
          <a:stretch/>
        </p:blipFill>
        <p:spPr>
          <a:xfrm>
            <a:off x="3779912" y="4185247"/>
            <a:ext cx="2154743" cy="23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創作</a:t>
            </a:r>
            <a:r>
              <a:rPr lang="zh-TW" altLang="en-US" dirty="0"/>
              <a:t>背景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60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62" y="1483573"/>
            <a:ext cx="2305467" cy="23054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51" y="3164885"/>
            <a:ext cx="2900047" cy="19923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03" y="3411221"/>
            <a:ext cx="1992813" cy="16739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5" y="3601819"/>
            <a:ext cx="2304256" cy="18434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301210"/>
            <a:ext cx="9144000" cy="936527"/>
          </a:xfrm>
        </p:spPr>
        <p:txBody>
          <a:bodyPr/>
          <a:lstStyle/>
          <a:p>
            <a:pPr algn="l"/>
            <a:r>
              <a:rPr lang="zh-TW" altLang="zh-TW" sz="2800" smtClean="0">
                <a:solidFill>
                  <a:schemeClr val="tx1"/>
                </a:solidFill>
              </a:rPr>
              <a:t>但是網路</a:t>
            </a:r>
            <a:r>
              <a:rPr lang="zh-TW" altLang="en-US" sz="2800" smtClean="0">
                <a:solidFill>
                  <a:schemeClr val="tx1"/>
                </a:solidFill>
              </a:rPr>
              <a:t>產品的</a:t>
            </a:r>
            <a:r>
              <a:rPr lang="zh-TW" altLang="zh-TW" sz="2800">
                <a:solidFill>
                  <a:schemeClr val="tx1"/>
                </a:solidFill>
              </a:rPr>
              <a:t>相關設定</a:t>
            </a:r>
            <a:r>
              <a:rPr lang="en-US" altLang="zh-TW" sz="2800" smtClean="0">
                <a:solidFill>
                  <a:schemeClr val="tx1"/>
                </a:solidFill>
              </a:rPr>
              <a:t/>
            </a:r>
            <a:br>
              <a:rPr lang="en-US" altLang="zh-TW" sz="2800" smtClean="0">
                <a:solidFill>
                  <a:schemeClr val="tx1"/>
                </a:solidFill>
              </a:rPr>
            </a:br>
            <a:r>
              <a:rPr lang="en-US" altLang="zh-TW" sz="2800">
                <a:solidFill>
                  <a:schemeClr val="tx1"/>
                </a:solidFill>
              </a:rPr>
              <a:t>	</a:t>
            </a:r>
            <a:r>
              <a:rPr lang="en-US" altLang="zh-TW" sz="2800" smtClean="0">
                <a:solidFill>
                  <a:schemeClr val="tx1"/>
                </a:solidFill>
              </a:rPr>
              <a:t>	</a:t>
            </a:r>
            <a:r>
              <a:rPr lang="zh-TW" altLang="en-US" sz="2800" smtClean="0">
                <a:solidFill>
                  <a:schemeClr val="tx1"/>
                </a:solidFill>
              </a:rPr>
              <a:t>    </a:t>
            </a:r>
            <a:r>
              <a:rPr lang="en-US" altLang="zh-TW" sz="2800" smtClean="0">
                <a:solidFill>
                  <a:schemeClr val="tx1"/>
                </a:solidFill>
              </a:rPr>
              <a:t>			</a:t>
            </a:r>
            <a:r>
              <a:rPr lang="zh-TW" altLang="zh-TW" sz="2800" smtClean="0">
                <a:solidFill>
                  <a:schemeClr val="tx1"/>
                </a:solidFill>
              </a:rPr>
              <a:t>是</a:t>
            </a:r>
            <a:r>
              <a:rPr lang="zh-TW" altLang="en-US" sz="2800" smtClean="0">
                <a:solidFill>
                  <a:schemeClr val="tx1"/>
                </a:solidFill>
              </a:rPr>
              <a:t>如</a:t>
            </a:r>
            <a:r>
              <a:rPr lang="zh-TW" altLang="en-US" sz="2800">
                <a:solidFill>
                  <a:schemeClr val="tx1"/>
                </a:solidFill>
              </a:rPr>
              <a:t>此</a:t>
            </a:r>
            <a:r>
              <a:rPr lang="zh-TW" altLang="zh-TW" sz="2800" smtClean="0">
                <a:solidFill>
                  <a:schemeClr val="tx1"/>
                </a:solidFill>
              </a:rPr>
              <a:t>簡易上手</a:t>
            </a:r>
            <a:r>
              <a:rPr lang="zh-TW" altLang="en-US" sz="2800" smtClean="0">
                <a:solidFill>
                  <a:schemeClr val="tx1"/>
                </a:solidFill>
              </a:rPr>
              <a:t>嗎</a:t>
            </a:r>
            <a:r>
              <a:rPr lang="en-US" altLang="zh-TW" sz="2800" smtClean="0">
                <a:solidFill>
                  <a:schemeClr val="tx1"/>
                </a:solidFill>
              </a:rPr>
              <a:t>??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2134506"/>
            <a:ext cx="3680423" cy="13172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59" y="1936276"/>
            <a:ext cx="1913389" cy="16263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859" y="1196752"/>
            <a:ext cx="8455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000" b="1" smtClean="0"/>
              <a:t>網</a:t>
            </a:r>
            <a:r>
              <a:rPr lang="zh-TW" altLang="zh-TW" sz="2500" b="1" smtClean="0"/>
              <a:t>路</a:t>
            </a:r>
            <a:r>
              <a:rPr lang="zh-TW" altLang="en-US" sz="2500" b="1" smtClean="0"/>
              <a:t>的</a:t>
            </a:r>
            <a:r>
              <a:rPr lang="zh-TW" altLang="zh-TW" sz="2500" b="1" smtClean="0"/>
              <a:t>發達</a:t>
            </a:r>
            <a:r>
              <a:rPr lang="zh-TW" altLang="en-US" sz="2500" b="1"/>
              <a:t>使</a:t>
            </a:r>
            <a:r>
              <a:rPr lang="zh-TW" altLang="zh-TW" sz="2500" b="1" smtClean="0"/>
              <a:t>網路</a:t>
            </a:r>
            <a:r>
              <a:rPr lang="zh-TW" altLang="zh-TW" sz="2500" b="1" dirty="0"/>
              <a:t>對於一般</a:t>
            </a:r>
            <a:r>
              <a:rPr lang="zh-TW" altLang="zh-TW" sz="2500" b="1"/>
              <a:t>人</a:t>
            </a:r>
            <a:r>
              <a:rPr lang="zh-TW" altLang="zh-TW" sz="2500" b="1" smtClean="0"/>
              <a:t>而言</a:t>
            </a:r>
            <a:r>
              <a:rPr lang="en-US" altLang="zh-TW" sz="2500" b="1" smtClean="0"/>
              <a:t>,</a:t>
            </a:r>
            <a:r>
              <a:rPr lang="zh-TW" altLang="zh-TW" sz="2500" b="1" smtClean="0"/>
              <a:t>已</a:t>
            </a:r>
            <a:r>
              <a:rPr lang="zh-TW" altLang="zh-TW" sz="2500" b="1" dirty="0"/>
              <a:t>是不可或缺</a:t>
            </a:r>
            <a:r>
              <a:rPr lang="zh-TW" altLang="zh-TW" sz="2500" b="1"/>
              <a:t>的</a:t>
            </a:r>
            <a:r>
              <a:rPr lang="zh-TW" altLang="zh-TW" sz="2500" b="1" smtClean="0"/>
              <a:t>資源</a:t>
            </a:r>
            <a:endParaRPr lang="zh-TW" altLang="en-US" sz="2500" b="1" dirty="0"/>
          </a:p>
        </p:txBody>
      </p:sp>
      <p:sp>
        <p:nvSpPr>
          <p:cNvPr id="13" name="標題 1"/>
          <p:cNvSpPr txBox="1">
            <a:spLocks/>
          </p:cNvSpPr>
          <p:nvPr/>
        </p:nvSpPr>
        <p:spPr bwMode="auto">
          <a:xfrm>
            <a:off x="18018" y="141008"/>
            <a:ext cx="912598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/>
              <a:t>創作背景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540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4"/>
          <a:stretch/>
        </p:blipFill>
        <p:spPr>
          <a:xfrm>
            <a:off x="323531" y="2765438"/>
            <a:ext cx="5162839" cy="23084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9643" y="4539447"/>
            <a:ext cx="5870541" cy="723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45006" y="4729550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555693" y="4893839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4591" r="9838" b="16361"/>
          <a:stretch/>
        </p:blipFill>
        <p:spPr>
          <a:xfrm>
            <a:off x="5913231" y="2852937"/>
            <a:ext cx="2931383" cy="1681235"/>
          </a:xfrm>
          <a:prstGeom prst="rect">
            <a:avLst/>
          </a:prstGeom>
        </p:spPr>
      </p:pic>
      <p:cxnSp>
        <p:nvCxnSpPr>
          <p:cNvPr id="30" name="直線單箭頭接點 29"/>
          <p:cNvCxnSpPr/>
          <p:nvPr/>
        </p:nvCxnSpPr>
        <p:spPr>
          <a:xfrm flipV="1">
            <a:off x="3707904" y="4494541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268399" y="4503643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83" y="4586626"/>
            <a:ext cx="295428" cy="426553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82" y="4552883"/>
            <a:ext cx="278283" cy="40179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724715" y="4649346"/>
            <a:ext cx="8595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>
                <a:solidFill>
                  <a:srgbClr val="002060"/>
                </a:solidFill>
              </a:rPr>
              <a:t>DHCP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0147" y="3919836"/>
            <a:ext cx="1777719" cy="5459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436020" y="3885966"/>
            <a:ext cx="494931" cy="5798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267745" y="4997368"/>
            <a:ext cx="5143788" cy="2219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7411533" y="4513861"/>
            <a:ext cx="1389" cy="516025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標題 1"/>
          <p:cNvSpPr txBox="1">
            <a:spLocks/>
          </p:cNvSpPr>
          <p:nvPr/>
        </p:nvSpPr>
        <p:spPr bwMode="auto">
          <a:xfrm>
            <a:off x="143425" y="-65082"/>
            <a:ext cx="482453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>
                <a:latin typeface="Times New Roman"/>
                <a:ea typeface="新細明體"/>
              </a:rPr>
              <a:t>DHCP </a:t>
            </a:r>
            <a:r>
              <a:rPr lang="en-US" altLang="zh-TW" sz="4000" smtClean="0">
                <a:latin typeface="Times New Roman"/>
                <a:ea typeface="新細明體"/>
              </a:rPr>
              <a:t>-</a:t>
            </a:r>
            <a:r>
              <a:rPr lang="en-US" altLang="zh-TW" sz="4000" smtClean="0">
                <a:latin typeface="Times New Roman"/>
                <a:ea typeface="新細明體"/>
                <a:sym typeface="Wingdings" panose="05000000000000000000" pitchFamily="2" charset="2"/>
              </a:rPr>
              <a:t>-&gt; WAN Port?</a:t>
            </a:r>
            <a:endParaRPr lang="zh-TW" altLang="en-US" sz="4000" dirty="0"/>
          </a:p>
        </p:txBody>
      </p:sp>
      <p:sp>
        <p:nvSpPr>
          <p:cNvPr id="27" name="標題 1"/>
          <p:cNvSpPr txBox="1">
            <a:spLocks/>
          </p:cNvSpPr>
          <p:nvPr/>
        </p:nvSpPr>
        <p:spPr bwMode="auto">
          <a:xfrm>
            <a:off x="3930948" y="473255"/>
            <a:ext cx="544888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>
                <a:latin typeface="Times New Roman"/>
                <a:ea typeface="新細明體"/>
              </a:rPr>
              <a:t>DHCP -</a:t>
            </a:r>
            <a:r>
              <a:rPr lang="en-US" altLang="zh-TW" sz="4000">
                <a:latin typeface="Times New Roman"/>
                <a:ea typeface="新細明體"/>
                <a:sym typeface="Wingdings" panose="05000000000000000000" pitchFamily="2" charset="2"/>
              </a:rPr>
              <a:t>-&gt; </a:t>
            </a:r>
            <a:r>
              <a:rPr lang="en-US" altLang="zh-TW" sz="4000" smtClean="0">
                <a:latin typeface="Times New Roman"/>
                <a:ea typeface="新細明體"/>
                <a:sym typeface="Wingdings" panose="05000000000000000000" pitchFamily="2" charset="2"/>
              </a:rPr>
              <a:t>LAN Port?</a:t>
            </a:r>
            <a:endParaRPr lang="zh-TW" altLang="en-US" sz="4000" dirty="0"/>
          </a:p>
        </p:txBody>
      </p:sp>
      <p:sp>
        <p:nvSpPr>
          <p:cNvPr id="28" name="矩形 27"/>
          <p:cNvSpPr/>
          <p:nvPr/>
        </p:nvSpPr>
        <p:spPr>
          <a:xfrm>
            <a:off x="3674887" y="5037178"/>
            <a:ext cx="72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WAN</a:t>
            </a:r>
          </a:p>
        </p:txBody>
      </p:sp>
      <p:sp>
        <p:nvSpPr>
          <p:cNvPr id="29" name="矩形 28"/>
          <p:cNvSpPr/>
          <p:nvPr/>
        </p:nvSpPr>
        <p:spPr>
          <a:xfrm>
            <a:off x="1639129" y="502789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LAN</a:t>
            </a:r>
          </a:p>
        </p:txBody>
      </p:sp>
    </p:spTree>
    <p:extLst>
      <p:ext uri="{BB962C8B-B14F-4D97-AF65-F5344CB8AC3E}">
        <p14:creationId xmlns:p14="http://schemas.microsoft.com/office/powerpoint/2010/main" val="23826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4"/>
          <a:stretch/>
        </p:blipFill>
        <p:spPr>
          <a:xfrm>
            <a:off x="323531" y="2765438"/>
            <a:ext cx="5162839" cy="23084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9643" y="4539447"/>
            <a:ext cx="5870541" cy="723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45006" y="4729550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555693" y="4893839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4591" r="9838" b="16361"/>
          <a:stretch/>
        </p:blipFill>
        <p:spPr>
          <a:xfrm>
            <a:off x="5913231" y="2852937"/>
            <a:ext cx="2931383" cy="1681235"/>
          </a:xfrm>
          <a:prstGeom prst="rect">
            <a:avLst/>
          </a:prstGeom>
        </p:spPr>
      </p:pic>
      <p:cxnSp>
        <p:nvCxnSpPr>
          <p:cNvPr id="30" name="直線單箭頭接點 29"/>
          <p:cNvCxnSpPr/>
          <p:nvPr/>
        </p:nvCxnSpPr>
        <p:spPr>
          <a:xfrm flipV="1">
            <a:off x="3707904" y="4494541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267744" y="4502808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68346" y="4595995"/>
            <a:ext cx="8595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>
                <a:solidFill>
                  <a:srgbClr val="002060"/>
                </a:solidFill>
              </a:rPr>
              <a:t>DHCP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0147" y="3919836"/>
            <a:ext cx="1777719" cy="5459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436020" y="3885966"/>
            <a:ext cx="494931" cy="5798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267745" y="4997368"/>
            <a:ext cx="5143788" cy="12208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51920" y="45706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IN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77231" y="45813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OUT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76287" y="45813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OUT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 flipV="1">
            <a:off x="7411533" y="4513861"/>
            <a:ext cx="1389" cy="516025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 txBox="1">
            <a:spLocks/>
          </p:cNvSpPr>
          <p:nvPr/>
        </p:nvSpPr>
        <p:spPr bwMode="auto">
          <a:xfrm>
            <a:off x="18018" y="141008"/>
            <a:ext cx="912598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smtClean="0"/>
              <a:t>OUT</a:t>
            </a:r>
            <a:r>
              <a:rPr lang="zh-TW" altLang="en-US" sz="4000" smtClean="0"/>
              <a:t> </a:t>
            </a:r>
            <a:r>
              <a:rPr lang="en-US" altLang="zh-TW" sz="4000" smtClean="0"/>
              <a:t>--&gt;</a:t>
            </a:r>
            <a:r>
              <a:rPr lang="zh-TW" altLang="en-US" sz="4000" smtClean="0"/>
              <a:t> </a:t>
            </a:r>
            <a:r>
              <a:rPr lang="en-US" altLang="zh-TW" sz="4000" smtClean="0"/>
              <a:t>IN</a:t>
            </a:r>
            <a:endParaRPr lang="zh-TW" altLang="en-US" sz="4000" dirty="0"/>
          </a:p>
        </p:txBody>
      </p:sp>
      <p:sp>
        <p:nvSpPr>
          <p:cNvPr id="31" name="矩形 30"/>
          <p:cNvSpPr/>
          <p:nvPr/>
        </p:nvSpPr>
        <p:spPr>
          <a:xfrm>
            <a:off x="3525813" y="4995924"/>
            <a:ext cx="72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WAN</a:t>
            </a:r>
          </a:p>
        </p:txBody>
      </p:sp>
      <p:sp>
        <p:nvSpPr>
          <p:cNvPr id="33" name="矩形 32"/>
          <p:cNvSpPr/>
          <p:nvPr/>
        </p:nvSpPr>
        <p:spPr>
          <a:xfrm>
            <a:off x="1490055" y="498664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LAN</a:t>
            </a:r>
          </a:p>
        </p:txBody>
      </p:sp>
    </p:spTree>
    <p:extLst>
      <p:ext uri="{BB962C8B-B14F-4D97-AF65-F5344CB8AC3E}">
        <p14:creationId xmlns:p14="http://schemas.microsoft.com/office/powerpoint/2010/main" val="9156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mtClean="0"/>
              <a:t>問題探討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37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" y="1814846"/>
            <a:ext cx="4117699" cy="427845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 bwMode="auto">
          <a:xfrm>
            <a:off x="35497" y="188640"/>
            <a:ext cx="37444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>
                <a:latin typeface="Times New Roman"/>
                <a:ea typeface="新細明體"/>
              </a:rPr>
              <a:t>DHCP spoofing</a:t>
            </a:r>
            <a:endParaRPr lang="zh-TW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3851920" y="56529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在使用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的環境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中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，使用者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不循正常方式使用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，例如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: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私自架設的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伺服器在網路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上</a:t>
            </a:r>
            <a:r>
              <a:rPr lang="zh-TW" altLang="en-US" kern="100">
                <a:solidFill>
                  <a:schemeClr val="bg1"/>
                </a:solidFill>
                <a:ea typeface="標楷體" panose="03000509000000000000" pitchFamily="65" charset="-120"/>
              </a:rPr>
              <a:t>配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發</a:t>
            </a:r>
            <a:r>
              <a:rPr lang="en-US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IP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，這種狀況一旦出現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，將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會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造成</a:t>
            </a:r>
            <a:r>
              <a:rPr lang="en-US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en-US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spoofing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 ，</a:t>
            </a:r>
            <a:r>
              <a:rPr lang="zh-TW" altLang="en-US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使其他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使用者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無法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連線。</a:t>
            </a:r>
            <a:endParaRPr lang="zh-TW" altLang="zh-TW" kern="100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42" y="1814846"/>
            <a:ext cx="4172425" cy="427845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139952" y="3450015"/>
            <a:ext cx="78860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884741" y="458112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7" name="矩形 16"/>
          <p:cNvSpPr/>
          <p:nvPr/>
        </p:nvSpPr>
        <p:spPr>
          <a:xfrm>
            <a:off x="2630095" y="2828655"/>
            <a:ext cx="156966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網路正常運作</a:t>
            </a:r>
          </a:p>
        </p:txBody>
      </p:sp>
      <p:sp>
        <p:nvSpPr>
          <p:cNvPr id="18" name="矩形 17"/>
          <p:cNvSpPr/>
          <p:nvPr/>
        </p:nvSpPr>
        <p:spPr>
          <a:xfrm>
            <a:off x="7144030" y="2852936"/>
            <a:ext cx="191088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b="1" smtClean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恐導致網路癱瘓</a:t>
            </a:r>
            <a:endParaRPr lang="zh-TW" altLang="en-US" b="1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2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" y="1420669"/>
            <a:ext cx="4774633" cy="48306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26" name="標題 1"/>
          <p:cNvSpPr txBox="1">
            <a:spLocks/>
          </p:cNvSpPr>
          <p:nvPr/>
        </p:nvSpPr>
        <p:spPr bwMode="auto">
          <a:xfrm>
            <a:off x="35497" y="188640"/>
            <a:ext cx="37444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>
                <a:latin typeface="Times New Roman"/>
                <a:ea typeface="新細明體"/>
              </a:rPr>
              <a:t>DHCP spoofing</a:t>
            </a:r>
            <a:endParaRPr lang="zh-TW" altLang="en-US" sz="4000" dirty="0"/>
          </a:p>
        </p:txBody>
      </p:sp>
      <p:sp>
        <p:nvSpPr>
          <p:cNvPr id="25" name="矩形 24"/>
          <p:cNvSpPr/>
          <p:nvPr/>
        </p:nvSpPr>
        <p:spPr>
          <a:xfrm>
            <a:off x="6300192" y="4632162"/>
            <a:ext cx="191088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b="1" smtClean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恐導致網路癱瘓</a:t>
            </a:r>
            <a:endParaRPr lang="zh-TW" altLang="en-US" b="1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27985" y="3683148"/>
            <a:ext cx="792088" cy="625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522097" y="4488110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16614"/>
            <a:ext cx="4348156" cy="2050957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203848" y="2943663"/>
            <a:ext cx="1728192" cy="21602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8305" y="1420669"/>
            <a:ext cx="1437351" cy="55399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192.</a:t>
            </a:r>
            <a:r>
              <a:rPr lang="zh-TW" altLang="en-US" sz="1500" b="1">
                <a:solidFill>
                  <a:srgbClr val="002060"/>
                </a:solidFill>
              </a:rPr>
              <a:t>168.</a:t>
            </a:r>
            <a:r>
              <a:rPr lang="en-US" altLang="zh-TW" sz="1500" b="1">
                <a:solidFill>
                  <a:srgbClr val="002060"/>
                </a:solidFill>
              </a:rPr>
              <a:t>1</a:t>
            </a:r>
            <a:r>
              <a:rPr lang="zh-TW" altLang="en-US" sz="1500" b="1">
                <a:solidFill>
                  <a:srgbClr val="002060"/>
                </a:solidFill>
              </a:rPr>
              <a:t>.</a:t>
            </a:r>
            <a:r>
              <a:rPr lang="zh-TW" altLang="en-US" sz="1500" b="1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772415" y="1975884"/>
            <a:ext cx="343201" cy="4450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170169" y="5625205"/>
            <a:ext cx="1257079" cy="492443"/>
          </a:xfrm>
          <a:prstGeom prst="rect">
            <a:avLst/>
          </a:prstGeom>
          <a:solidFill>
            <a:srgbClr val="FF1D1D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DHCP Server</a:t>
            </a:r>
          </a:p>
          <a:p>
            <a:pPr algn="ctr"/>
            <a:r>
              <a:rPr lang="zh-TW" altLang="en-US" sz="1300" b="1">
                <a:solidFill>
                  <a:schemeClr val="bg1"/>
                </a:solidFill>
              </a:rPr>
              <a:t>1</a:t>
            </a:r>
            <a:r>
              <a:rPr lang="en-US" altLang="zh-TW" sz="1300" b="1">
                <a:solidFill>
                  <a:schemeClr val="bg1"/>
                </a:solidFill>
              </a:rPr>
              <a:t>92.168.2.1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 flipV="1">
            <a:off x="4658707" y="5365257"/>
            <a:ext cx="427785" cy="2908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soc101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9151</TotalTime>
  <Words>842</Words>
  <Application>Microsoft Office PowerPoint</Application>
  <PresentationFormat>如螢幕大小 (4:3)</PresentationFormat>
  <Paragraphs>188</Paragraphs>
  <Slides>27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微軟正黑體</vt:lpstr>
      <vt:lpstr>新細明體</vt:lpstr>
      <vt:lpstr>標楷體</vt:lpstr>
      <vt:lpstr>Arial</vt:lpstr>
      <vt:lpstr>Calibri</vt:lpstr>
      <vt:lpstr>Ebrima</vt:lpstr>
      <vt:lpstr>Times New Roman</vt:lpstr>
      <vt:lpstr>Wingdings</vt:lpstr>
      <vt:lpstr>minisoc101</vt:lpstr>
      <vt:lpstr>Visio</vt:lpstr>
      <vt:lpstr>DHCP snooping on Raspberry Pi</vt:lpstr>
      <vt:lpstr>Agenda</vt:lpstr>
      <vt:lpstr>PowerPoint 簡報</vt:lpstr>
      <vt:lpstr>但是網路產品的相關設定          是如此簡易上手嗎??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YuHan</dc:creator>
  <cp:lastModifiedBy>Win7</cp:lastModifiedBy>
  <cp:revision>1379</cp:revision>
  <cp:lastPrinted>2012-12-09T16:51:54Z</cp:lastPrinted>
  <dcterms:created xsi:type="dcterms:W3CDTF">2012-12-08T09:53:19Z</dcterms:created>
  <dcterms:modified xsi:type="dcterms:W3CDTF">2015-05-14T23:57:22Z</dcterms:modified>
</cp:coreProperties>
</file>